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26" r:id="rId3"/>
    <p:sldId id="303" r:id="rId4"/>
    <p:sldId id="377" r:id="rId5"/>
    <p:sldId id="304" r:id="rId6"/>
    <p:sldId id="371" r:id="rId7"/>
    <p:sldId id="305" r:id="rId8"/>
    <p:sldId id="306" r:id="rId9"/>
    <p:sldId id="307" r:id="rId10"/>
    <p:sldId id="372" r:id="rId11"/>
    <p:sldId id="308" r:id="rId12"/>
    <p:sldId id="309" r:id="rId13"/>
    <p:sldId id="313" r:id="rId14"/>
    <p:sldId id="317" r:id="rId15"/>
    <p:sldId id="318" r:id="rId16"/>
    <p:sldId id="373" r:id="rId17"/>
    <p:sldId id="310" r:id="rId18"/>
    <p:sldId id="311" r:id="rId19"/>
    <p:sldId id="374" r:id="rId20"/>
    <p:sldId id="312" r:id="rId21"/>
    <p:sldId id="314" r:id="rId22"/>
    <p:sldId id="320" r:id="rId23"/>
    <p:sldId id="321" r:id="rId24"/>
    <p:sldId id="323" r:id="rId25"/>
    <p:sldId id="375" r:id="rId26"/>
    <p:sldId id="315" r:id="rId27"/>
    <p:sldId id="316" r:id="rId28"/>
    <p:sldId id="322" r:id="rId29"/>
    <p:sldId id="379" r:id="rId30"/>
    <p:sldId id="378" r:id="rId31"/>
    <p:sldId id="319" r:id="rId32"/>
    <p:sldId id="324" r:id="rId33"/>
    <p:sldId id="370" r:id="rId34"/>
    <p:sldId id="329" r:id="rId35"/>
    <p:sldId id="331" r:id="rId36"/>
    <p:sldId id="330" r:id="rId37"/>
    <p:sldId id="333" r:id="rId38"/>
    <p:sldId id="348" r:id="rId39"/>
    <p:sldId id="332"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9" r:id="rId55"/>
    <p:sldId id="351" r:id="rId56"/>
    <p:sldId id="352"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60"/>
  </p:normalViewPr>
  <p:slideViewPr>
    <p:cSldViewPr>
      <p:cViewPr varScale="1">
        <p:scale>
          <a:sx n="88" d="100"/>
          <a:sy n="88" d="100"/>
        </p:scale>
        <p:origin x="1144"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651870"/>
            <a:ext cx="7772400" cy="685899"/>
          </a:xfrm>
        </p:spPr>
        <p:txBody>
          <a:bodyPr/>
          <a:lstStyle>
            <a:lvl1pPr>
              <a:defRPr>
                <a:solidFill>
                  <a:schemeClr val="tx1">
                    <a:lumMod val="75000"/>
                    <a:lumOff val="25000"/>
                  </a:schemeClr>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4227934"/>
            <a:ext cx="6400800" cy="504056"/>
          </a:xfrm>
        </p:spPr>
        <p:txBody>
          <a:bodyPr/>
          <a:lstStyle>
            <a:lvl1pPr marL="0" indent="0" algn="ctr">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1F58152E-323F-479F-AF3E-0327E875EA32}"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55AC7-9D65-43F9-80E6-F5B7FBD6E77B}" type="slidenum">
              <a:rPr lang="en-US" smtClean="0"/>
              <a:t>‹#›</a:t>
            </a:fld>
            <a:endParaRPr lang="en-US"/>
          </a:p>
        </p:txBody>
      </p:sp>
    </p:spTree>
    <p:extLst>
      <p:ext uri="{BB962C8B-B14F-4D97-AF65-F5344CB8AC3E}">
        <p14:creationId xmlns:p14="http://schemas.microsoft.com/office/powerpoint/2010/main" val="33201961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5736" y="205979"/>
            <a:ext cx="6491064" cy="857250"/>
          </a:xfrm>
        </p:spPr>
        <p:txBody>
          <a:bodyPr/>
          <a:lstStyle>
            <a:lvl1pPr algn="l">
              <a:defRPr>
                <a:solidFill>
                  <a:schemeClr val="tx1">
                    <a:lumMod val="75000"/>
                    <a:lumOff val="25000"/>
                  </a:schemeClr>
                </a:solidFill>
              </a:defRPr>
            </a:lvl1pPr>
          </a:lstStyle>
          <a:p>
            <a:r>
              <a:rPr lang="en-US" dirty="0" smtClean="0"/>
              <a:t>Title</a:t>
            </a:r>
            <a:endParaRPr lang="en-US" dirty="0"/>
          </a:p>
        </p:txBody>
      </p:sp>
      <p:sp>
        <p:nvSpPr>
          <p:cNvPr id="3" name="Content Placeholder 2"/>
          <p:cNvSpPr>
            <a:spLocks noGrp="1"/>
          </p:cNvSpPr>
          <p:nvPr>
            <p:ph idx="1" hasCustomPrompt="1"/>
          </p:nvPr>
        </p:nvSpPr>
        <p:spPr>
          <a:xfrm>
            <a:off x="2195736" y="1200151"/>
            <a:ext cx="6491064" cy="3394472"/>
          </a:xfrm>
        </p:spPr>
        <p:txBody>
          <a:bodyPr/>
          <a:lstStyle>
            <a:lvl1pPr>
              <a:defRPr>
                <a:solidFill>
                  <a:schemeClr val="tx1">
                    <a:lumMod val="75000"/>
                    <a:lumOff val="2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1F58152E-323F-479F-AF3E-0327E875EA32}"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55AC7-9D65-43F9-80E6-F5B7FBD6E77B}" type="slidenum">
              <a:rPr lang="en-US" smtClean="0"/>
              <a:t>‹#›</a:t>
            </a:fld>
            <a:endParaRPr lang="en-US"/>
          </a:p>
        </p:txBody>
      </p:sp>
    </p:spTree>
    <p:extLst>
      <p:ext uri="{BB962C8B-B14F-4D97-AF65-F5344CB8AC3E}">
        <p14:creationId xmlns:p14="http://schemas.microsoft.com/office/powerpoint/2010/main" val="2776375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5526"/>
            <a:ext cx="8229600" cy="857250"/>
          </a:xfrm>
        </p:spPr>
        <p:txBody>
          <a:bodyPr/>
          <a:lstStyle>
            <a:lvl1pPr algn="ctr">
              <a:defRPr>
                <a:solidFill>
                  <a:schemeClr val="tx1">
                    <a:lumMod val="75000"/>
                    <a:lumOff val="25000"/>
                  </a:schemeClr>
                </a:solidFill>
              </a:defRPr>
            </a:lvl1pPr>
          </a:lstStyle>
          <a:p>
            <a:r>
              <a:rPr lang="en-US" dirty="0" smtClean="0"/>
              <a:t>Title</a:t>
            </a:r>
            <a:endParaRPr lang="en-US" dirty="0"/>
          </a:p>
        </p:txBody>
      </p:sp>
      <p:sp>
        <p:nvSpPr>
          <p:cNvPr id="3" name="Content Placeholder 2"/>
          <p:cNvSpPr>
            <a:spLocks noGrp="1"/>
          </p:cNvSpPr>
          <p:nvPr>
            <p:ph idx="1" hasCustomPrompt="1"/>
          </p:nvPr>
        </p:nvSpPr>
        <p:spPr>
          <a:xfrm>
            <a:off x="457200" y="1491630"/>
            <a:ext cx="8229600" cy="3102993"/>
          </a:xfrm>
        </p:spPr>
        <p:txBody>
          <a:bodyPr/>
          <a:lstStyle>
            <a:lvl1pPr marL="0" indent="0" algn="ctr">
              <a:buNone/>
              <a:defRPr>
                <a:solidFill>
                  <a:schemeClr val="tx1">
                    <a:lumMod val="75000"/>
                    <a:lumOff val="2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1F58152E-323F-479F-AF3E-0327E875EA32}"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55AC7-9D65-43F9-80E6-F5B7FBD6E77B}" type="slidenum">
              <a:rPr lang="en-US" smtClean="0"/>
              <a:t>‹#›</a:t>
            </a:fld>
            <a:endParaRPr lang="en-US"/>
          </a:p>
        </p:txBody>
      </p:sp>
    </p:spTree>
    <p:extLst>
      <p:ext uri="{BB962C8B-B14F-4D97-AF65-F5344CB8AC3E}">
        <p14:creationId xmlns:p14="http://schemas.microsoft.com/office/powerpoint/2010/main" val="16257146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58152E-323F-479F-AF3E-0327E875EA32}" type="datetimeFigureOut">
              <a:rPr lang="en-US" smtClean="0"/>
              <a:t>10/5/2015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CE55AC7-9D65-43F9-80E6-F5B7FBD6E77B}" type="slidenum">
              <a:rPr lang="en-US" smtClean="0"/>
              <a:t>‹#›</a:t>
            </a:fld>
            <a:endParaRPr lang="en-US"/>
          </a:p>
        </p:txBody>
      </p:sp>
    </p:spTree>
    <p:extLst>
      <p:ext uri="{BB962C8B-B14F-4D97-AF65-F5344CB8AC3E}">
        <p14:creationId xmlns:p14="http://schemas.microsoft.com/office/powerpoint/2010/main" val="32674947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quaremax.pixnet.net/blog/post/86780972-%E6%B7%BA%E8%AB%87owasp-top-10-mobile-risks" TargetMode="External"/><Relationship Id="rId2" Type="http://schemas.openxmlformats.org/officeDocument/2006/relationships/hyperlink" Target="http://www.tuicool.com/articles/nYNvqmf" TargetMode="External"/><Relationship Id="rId1" Type="http://schemas.openxmlformats.org/officeDocument/2006/relationships/slideLayout" Target="../slideLayouts/slideLayout3.xml"/><Relationship Id="rId4" Type="http://schemas.openxmlformats.org/officeDocument/2006/relationships/hyperlink" Target="https://www.owasp.org/index.php/Mobile_Top_10_2014-M9"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91880" y="987574"/>
            <a:ext cx="6192688" cy="2681607"/>
          </a:xfrm>
        </p:spPr>
        <p:txBody>
          <a:bodyPr>
            <a:normAutofit/>
          </a:bodyPr>
          <a:lstStyle/>
          <a:p>
            <a:r>
              <a:rPr lang="en-US" altLang="zh-TW" sz="6600" dirty="0" smtClean="0">
                <a:solidFill>
                  <a:srgbClr val="FF0000"/>
                </a:solidFill>
              </a:rPr>
              <a:t>App Hacking</a:t>
            </a:r>
            <a:endParaRPr lang="zh-TW" altLang="en-US" sz="6600" dirty="0">
              <a:solidFill>
                <a:srgbClr val="FF0000"/>
              </a:solidFill>
            </a:endParaRPr>
          </a:p>
        </p:txBody>
      </p:sp>
    </p:spTree>
    <p:extLst>
      <p:ext uri="{BB962C8B-B14F-4D97-AF65-F5344CB8AC3E}">
        <p14:creationId xmlns:p14="http://schemas.microsoft.com/office/powerpoint/2010/main" val="1623417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右雙向箭號 7"/>
          <p:cNvSpPr/>
          <p:nvPr/>
        </p:nvSpPr>
        <p:spPr>
          <a:xfrm>
            <a:off x="5674320" y="2643758"/>
            <a:ext cx="471200" cy="21602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左-右雙向箭號 9"/>
          <p:cNvSpPr/>
          <p:nvPr/>
        </p:nvSpPr>
        <p:spPr>
          <a:xfrm rot="5400000">
            <a:off x="4240557" y="3758305"/>
            <a:ext cx="508557"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6479" y="1830438"/>
            <a:ext cx="1635646" cy="1635646"/>
          </a:xfrm>
          <a:prstGeom prst="rect">
            <a:avLst/>
          </a:prstGeom>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807" y="2153306"/>
            <a:ext cx="945997" cy="988754"/>
          </a:xfrm>
          <a:prstGeom prst="rect">
            <a:avLst/>
          </a:prstGeom>
        </p:spPr>
      </p:pic>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2714" y="97161"/>
            <a:ext cx="1180362" cy="1180362"/>
          </a:xfrm>
          <a:prstGeom prst="rect">
            <a:avLst/>
          </a:prstGeom>
        </p:spPr>
      </p:pic>
      <p:sp>
        <p:nvSpPr>
          <p:cNvPr id="19" name="左-右雙向箭號 18"/>
          <p:cNvSpPr/>
          <p:nvPr/>
        </p:nvSpPr>
        <p:spPr>
          <a:xfrm rot="5400000">
            <a:off x="4281668" y="1468099"/>
            <a:ext cx="508558"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1" name="圖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830438"/>
            <a:ext cx="1779662" cy="1779662"/>
          </a:xfrm>
          <a:prstGeom prst="rect">
            <a:avLst/>
          </a:prstGeom>
        </p:spPr>
      </p:pic>
      <p:pic>
        <p:nvPicPr>
          <p:cNvPr id="22" name="圖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4120643"/>
            <a:ext cx="826637" cy="1008778"/>
          </a:xfrm>
          <a:prstGeom prst="rect">
            <a:avLst/>
          </a:prstGeom>
        </p:spPr>
      </p:pic>
      <p:sp>
        <p:nvSpPr>
          <p:cNvPr id="24" name="文字方塊 23"/>
          <p:cNvSpPr txBox="1"/>
          <p:nvPr/>
        </p:nvSpPr>
        <p:spPr>
          <a:xfrm>
            <a:off x="5355921" y="2218047"/>
            <a:ext cx="1602993" cy="338554"/>
          </a:xfrm>
          <a:prstGeom prst="rect">
            <a:avLst/>
          </a:prstGeom>
          <a:noFill/>
        </p:spPr>
        <p:txBody>
          <a:bodyPr wrap="square" rtlCol="0">
            <a:spAutoFit/>
          </a:bodyPr>
          <a:lstStyle/>
          <a:p>
            <a:r>
              <a:rPr lang="zh-TW" altLang="en-US" sz="1600" b="1" dirty="0">
                <a:latin typeface="華康儷粗圓" panose="020F0709000000000000" pitchFamily="49" charset="-120"/>
                <a:ea typeface="華康儷粗圓" panose="020F0709000000000000" pitchFamily="49" charset="-120"/>
              </a:rPr>
              <a:t>網路</a:t>
            </a:r>
            <a:r>
              <a:rPr lang="zh-TW" altLang="en-US" sz="1600" b="1" dirty="0" smtClean="0">
                <a:latin typeface="華康儷粗圓" panose="020F0709000000000000" pitchFamily="49" charset="-120"/>
                <a:ea typeface="華康儷粗圓" panose="020F0709000000000000" pitchFamily="49" charset="-120"/>
              </a:rPr>
              <a:t>傳輸</a:t>
            </a:r>
            <a:endParaRPr lang="zh-TW" altLang="en-US" sz="1600" b="1" dirty="0">
              <a:latin typeface="華康儷粗圓" panose="020F0709000000000000" pitchFamily="49" charset="-120"/>
              <a:ea typeface="華康儷粗圓" panose="020F0709000000000000" pitchFamily="49" charset="-120"/>
            </a:endParaRPr>
          </a:p>
        </p:txBody>
      </p:sp>
      <p:sp>
        <p:nvSpPr>
          <p:cNvPr id="25" name="文字方塊 24"/>
          <p:cNvSpPr txBox="1"/>
          <p:nvPr/>
        </p:nvSpPr>
        <p:spPr>
          <a:xfrm>
            <a:off x="4750950" y="1418752"/>
            <a:ext cx="1565887" cy="338554"/>
          </a:xfrm>
          <a:prstGeom prst="rect">
            <a:avLst/>
          </a:prstGeom>
          <a:noFill/>
        </p:spPr>
        <p:txBody>
          <a:bodyPr wrap="square" rtlCol="0">
            <a:spAutoFit/>
          </a:bodyPr>
          <a:lstStyle/>
          <a:p>
            <a:r>
              <a:rPr lang="zh-TW" altLang="en-US" sz="1600" b="1" dirty="0" smtClean="0">
                <a:latin typeface="華康儷粗圓" panose="020F0709000000000000" pitchFamily="49" charset="-120"/>
                <a:ea typeface="華康儷粗圓" panose="020F0709000000000000" pitchFamily="49" charset="-120"/>
              </a:rPr>
              <a:t>使用者輸入</a:t>
            </a:r>
            <a:endParaRPr lang="zh-TW" altLang="en-US" sz="1600" b="1" dirty="0">
              <a:latin typeface="華康儷粗圓" panose="020F0709000000000000" pitchFamily="49" charset="-120"/>
              <a:ea typeface="華康儷粗圓" panose="020F0709000000000000" pitchFamily="49" charset="-120"/>
            </a:endParaRPr>
          </a:p>
        </p:txBody>
      </p:sp>
      <p:sp>
        <p:nvSpPr>
          <p:cNvPr id="26" name="文字方塊 25"/>
          <p:cNvSpPr txBox="1"/>
          <p:nvPr/>
        </p:nvSpPr>
        <p:spPr>
          <a:xfrm>
            <a:off x="4685142" y="3572804"/>
            <a:ext cx="2055808" cy="338554"/>
          </a:xfrm>
          <a:prstGeom prst="rect">
            <a:avLst/>
          </a:prstGeom>
          <a:noFill/>
        </p:spPr>
        <p:txBody>
          <a:bodyPr wrap="square" rtlCol="0">
            <a:spAutoFit/>
          </a:bodyPr>
          <a:lstStyle/>
          <a:p>
            <a:r>
              <a:rPr lang="en-US" altLang="zh-TW" sz="1600" b="1" dirty="0" smtClean="0">
                <a:latin typeface="華康儷粗圓" panose="020F0709000000000000" pitchFamily="49" charset="-120"/>
                <a:ea typeface="華康儷粗圓" panose="020F0709000000000000" pitchFamily="49" charset="-120"/>
              </a:rPr>
              <a:t>App</a:t>
            </a:r>
            <a:r>
              <a:rPr lang="zh-TW" altLang="en-US" sz="1600" b="1" dirty="0" smtClean="0">
                <a:latin typeface="華康儷粗圓" panose="020F0709000000000000" pitchFamily="49" charset="-120"/>
                <a:ea typeface="華康儷粗圓" panose="020F0709000000000000" pitchFamily="49" charset="-120"/>
              </a:rPr>
              <a:t>傳輸資料儲存</a:t>
            </a:r>
            <a:endParaRPr lang="zh-TW" altLang="en-US" sz="1600" b="1" dirty="0">
              <a:latin typeface="華康儷粗圓" panose="020F0709000000000000" pitchFamily="49" charset="-120"/>
              <a:ea typeface="華康儷粗圓" panose="020F0709000000000000" pitchFamily="49" charset="-120"/>
            </a:endParaRPr>
          </a:p>
        </p:txBody>
      </p:sp>
      <p:sp>
        <p:nvSpPr>
          <p:cNvPr id="20" name="橢圓 19"/>
          <p:cNvSpPr/>
          <p:nvPr/>
        </p:nvSpPr>
        <p:spPr>
          <a:xfrm>
            <a:off x="3854584" y="3078897"/>
            <a:ext cx="1978715" cy="222915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文字方塊 1"/>
          <p:cNvSpPr txBox="1"/>
          <p:nvPr/>
        </p:nvSpPr>
        <p:spPr>
          <a:xfrm>
            <a:off x="4849268" y="4227934"/>
            <a:ext cx="4828922" cy="584775"/>
          </a:xfrm>
          <a:prstGeom prst="rect">
            <a:avLst/>
          </a:prstGeom>
          <a:noFill/>
        </p:spPr>
        <p:txBody>
          <a:bodyPr wrap="square" rtlCol="0">
            <a:spAutoFit/>
          </a:bodyPr>
          <a:lstStyle/>
          <a:p>
            <a:r>
              <a:rPr lang="en-US" altLang="zh-TW" sz="1600" b="1" dirty="0" smtClean="0">
                <a:solidFill>
                  <a:srgbClr val="FF0000"/>
                </a:solidFill>
                <a:latin typeface="華康儷粗圓" panose="020F0709000000000000" pitchFamily="49" charset="-120"/>
                <a:ea typeface="華康儷粗圓" panose="020F0709000000000000" pitchFamily="49" charset="-120"/>
              </a:rPr>
              <a:t>M2:</a:t>
            </a:r>
            <a:r>
              <a:rPr lang="zh-TW" altLang="en-US" sz="1600" b="1" dirty="0" smtClean="0">
                <a:solidFill>
                  <a:srgbClr val="FF0000"/>
                </a:solidFill>
                <a:latin typeface="華康儷粗圓" panose="020F0709000000000000" pitchFamily="49" charset="-120"/>
                <a:ea typeface="華康儷粗圓" panose="020F0709000000000000" pitchFamily="49" charset="-120"/>
              </a:rPr>
              <a:t>不安全的資料儲存於用戶端</a:t>
            </a:r>
            <a:endParaRPr lang="en-US" altLang="zh-TW" sz="1600" b="1" dirty="0" smtClean="0">
              <a:solidFill>
                <a:srgbClr val="FF0000"/>
              </a:solidFill>
              <a:latin typeface="華康儷粗圓" panose="020F0709000000000000" pitchFamily="49" charset="-120"/>
              <a:ea typeface="華康儷粗圓" panose="020F0709000000000000" pitchFamily="49" charset="-120"/>
            </a:endParaRPr>
          </a:p>
          <a:p>
            <a:r>
              <a:rPr lang="en-US" altLang="zh-TW" sz="1600" b="1" dirty="0" smtClean="0">
                <a:solidFill>
                  <a:srgbClr val="FF0000"/>
                </a:solidFill>
                <a:latin typeface="華康儷粗圓" panose="020F0709000000000000" pitchFamily="49" charset="-120"/>
                <a:ea typeface="華康儷粗圓" panose="020F0709000000000000" pitchFamily="49" charset="-120"/>
              </a:rPr>
              <a:t>M6:</a:t>
            </a:r>
            <a:r>
              <a:rPr lang="zh-TW" altLang="en-US" sz="1600" b="1" dirty="0" smtClean="0">
                <a:solidFill>
                  <a:srgbClr val="FF0000"/>
                </a:solidFill>
                <a:latin typeface="華康儷粗圓" panose="020F0709000000000000" pitchFamily="49" charset="-120"/>
                <a:ea typeface="華康儷粗圓" panose="020F0709000000000000" pitchFamily="49" charset="-120"/>
              </a:rPr>
              <a:t>加密方法不嚴謹或失效</a:t>
            </a:r>
            <a:endParaRPr lang="zh-TW" altLang="en-US" sz="1600" b="1" dirty="0">
              <a:solidFill>
                <a:srgbClr val="FF0000"/>
              </a:solidFill>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1484740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smtClean="0">
                <a:solidFill>
                  <a:srgbClr val="FF0066"/>
                </a:solidFill>
                <a:latin typeface="華康儷粗圓" panose="020F0709000000000000" pitchFamily="49" charset="-120"/>
                <a:ea typeface="華康儷粗圓" panose="020F0709000000000000" pitchFamily="49" charset="-120"/>
              </a:rPr>
              <a:t>M2-</a:t>
            </a:r>
            <a:r>
              <a:rPr lang="zh-TW" altLang="en-US" sz="3600" dirty="0" smtClean="0">
                <a:solidFill>
                  <a:srgbClr val="FF0066"/>
                </a:solidFill>
                <a:latin typeface="華康儷粗圓" panose="020F0709000000000000" pitchFamily="49" charset="-120"/>
                <a:ea typeface="華康儷粗圓" panose="020F0709000000000000" pitchFamily="49" charset="-120"/>
              </a:rPr>
              <a:t>不安全的資料儲存於用戶</a:t>
            </a:r>
            <a:r>
              <a:rPr lang="zh-TW" altLang="en-US" sz="3600" dirty="0">
                <a:solidFill>
                  <a:srgbClr val="FF0066"/>
                </a:solidFill>
                <a:latin typeface="華康儷粗圓" panose="020F0709000000000000" pitchFamily="49" charset="-120"/>
                <a:ea typeface="華康儷粗圓" panose="020F0709000000000000" pitchFamily="49" charset="-120"/>
              </a:rPr>
              <a:t>端</a:t>
            </a:r>
          </a:p>
        </p:txBody>
      </p:sp>
      <p:sp>
        <p:nvSpPr>
          <p:cNvPr id="3" name="內容版面配置區 2"/>
          <p:cNvSpPr>
            <a:spLocks noGrp="1"/>
          </p:cNvSpPr>
          <p:nvPr>
            <p:ph idx="1"/>
          </p:nvPr>
        </p:nvSpPr>
        <p:spPr/>
        <p:txBody>
          <a:bodyPr/>
          <a:lstStyle/>
          <a:p>
            <a:r>
              <a:rPr lang="zh-TW" altLang="en-US" dirty="0">
                <a:latin typeface="華康儷粗圓" panose="020F0709000000000000" pitchFamily="49" charset="-120"/>
                <a:ea typeface="華康儷粗圓" panose="020F0709000000000000" pitchFamily="49" charset="-120"/>
              </a:rPr>
              <a:t>指涉機密性的資料未受到適當的保護</a:t>
            </a:r>
            <a:r>
              <a:rPr lang="zh-TW" altLang="en-US" dirty="0" smtClean="0">
                <a:latin typeface="華康儷粗圓" panose="020F0709000000000000" pitchFamily="49" charset="-120"/>
                <a:ea typeface="華康儷粗圓" panose="020F0709000000000000" pitchFamily="49" charset="-120"/>
              </a:rPr>
              <a:t>。</a:t>
            </a:r>
            <a:endParaRPr lang="en-US" altLang="zh-TW" dirty="0" smtClean="0">
              <a:latin typeface="華康儷粗圓" panose="020F0709000000000000" pitchFamily="49" charset="-120"/>
              <a:ea typeface="華康儷粗圓" panose="020F0709000000000000" pitchFamily="49" charset="-120"/>
            </a:endParaRPr>
          </a:p>
          <a:p>
            <a:pPr marL="0" indent="0">
              <a:buNone/>
            </a:pPr>
            <a:r>
              <a:rPr lang="zh-TW" altLang="en-US" dirty="0" smtClean="0">
                <a:latin typeface="華康儷粗圓" panose="020F0709000000000000" pitchFamily="49" charset="-120"/>
                <a:ea typeface="華康儷粗圓" panose="020F0709000000000000" pitchFamily="49" charset="-120"/>
              </a:rPr>
              <a:t>    </a:t>
            </a:r>
            <a:endParaRPr lang="en-US" altLang="zh-TW" dirty="0" smtClean="0">
              <a:latin typeface="華康儷粗圓" panose="020F0709000000000000" pitchFamily="49" charset="-120"/>
              <a:ea typeface="華康儷粗圓" panose="020F0709000000000000" pitchFamily="49" charset="-120"/>
            </a:endParaRPr>
          </a:p>
          <a:p>
            <a:pPr marL="0" indent="0">
              <a:buNone/>
            </a:pPr>
            <a:r>
              <a:rPr lang="zh-TW" altLang="en-US" dirty="0" smtClean="0">
                <a:solidFill>
                  <a:srgbClr val="FF0066"/>
                </a:solidFill>
                <a:latin typeface="華康儷粗圓" panose="020F0709000000000000" pitchFamily="49" charset="-120"/>
                <a:ea typeface="華康儷粗圓" panose="020F0709000000000000" pitchFamily="49" charset="-120"/>
              </a:rPr>
              <a:t>原因</a:t>
            </a:r>
          </a:p>
          <a:p>
            <a:r>
              <a:rPr lang="zh-TW" altLang="en-US" dirty="0" smtClean="0">
                <a:latin typeface="華康儷粗圓" panose="020F0709000000000000" pitchFamily="49" charset="-120"/>
                <a:ea typeface="華康儷粗圓" panose="020F0709000000000000" pitchFamily="49" charset="-120"/>
              </a:rPr>
              <a:t>未</a:t>
            </a:r>
            <a:r>
              <a:rPr lang="zh-TW" altLang="en-US" dirty="0">
                <a:latin typeface="華康儷粗圓" panose="020F0709000000000000" pitchFamily="49" charset="-120"/>
                <a:ea typeface="華康儷粗圓" panose="020F0709000000000000" pitchFamily="49" charset="-120"/>
              </a:rPr>
              <a:t>對隱私資料做加密</a:t>
            </a:r>
          </a:p>
          <a:p>
            <a:endParaRPr lang="en-US" altLang="zh-TW" dirty="0">
              <a:latin typeface="華康儷粗圓" panose="020F0709000000000000" pitchFamily="49" charset="-120"/>
              <a:ea typeface="華康儷粗圓" panose="020F0709000000000000" pitchFamily="49" charset="-120"/>
            </a:endParaRPr>
          </a:p>
          <a:p>
            <a:endParaRPr lang="en-US" altLang="zh-TW" dirty="0" smtClean="0">
              <a:latin typeface="華康儷粗圓" panose="020F0709000000000000" pitchFamily="49" charset="-120"/>
              <a:ea typeface="華康儷粗圓" panose="020F0709000000000000" pitchFamily="49" charset="-120"/>
            </a:endParaRPr>
          </a:p>
          <a:p>
            <a:pPr marL="0" indent="0">
              <a:buNone/>
            </a:pP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1989408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2536" y="195486"/>
            <a:ext cx="8229600" cy="857250"/>
          </a:xfrm>
        </p:spPr>
        <p:txBody>
          <a:bodyPr/>
          <a:lstStyle/>
          <a:p>
            <a:r>
              <a:rPr lang="en-US" altLang="zh-TW" dirty="0">
                <a:solidFill>
                  <a:srgbClr val="FF0066"/>
                </a:solidFill>
                <a:latin typeface="華康儷粗圓" panose="020F0709000000000000" pitchFamily="49" charset="-120"/>
                <a:ea typeface="華康儷粗圓" panose="020F0709000000000000" pitchFamily="49" charset="-120"/>
              </a:rPr>
              <a:t>M2-</a:t>
            </a:r>
            <a:r>
              <a:rPr lang="zh-TW" altLang="en-US" dirty="0">
                <a:solidFill>
                  <a:srgbClr val="FF0066"/>
                </a:solidFill>
                <a:latin typeface="華康儷粗圓" panose="020F0709000000000000" pitchFamily="49" charset="-120"/>
                <a:ea typeface="華康儷粗圓" panose="020F0709000000000000" pitchFamily="49" charset="-120"/>
              </a:rPr>
              <a:t>不安全的資料儲存</a:t>
            </a:r>
          </a:p>
        </p:txBody>
      </p:sp>
      <p:sp>
        <p:nvSpPr>
          <p:cNvPr id="3" name="內容版面配置區 2"/>
          <p:cNvSpPr>
            <a:spLocks noGrp="1"/>
          </p:cNvSpPr>
          <p:nvPr>
            <p:ph idx="1"/>
          </p:nvPr>
        </p:nvSpPr>
        <p:spPr>
          <a:xfrm>
            <a:off x="1120788" y="1203598"/>
            <a:ext cx="6619564" cy="3939902"/>
          </a:xfrm>
        </p:spPr>
        <p:txBody>
          <a:bodyPr>
            <a:normAutofit fontScale="77500" lnSpcReduction="20000"/>
          </a:bodyPr>
          <a:lstStyle/>
          <a:p>
            <a:pPr marL="0" indent="0" algn="l">
              <a:buNone/>
            </a:pPr>
            <a:r>
              <a:rPr lang="zh-TW" altLang="en-US" u="sng" dirty="0" smtClean="0">
                <a:solidFill>
                  <a:schemeClr val="accent5">
                    <a:lumMod val="75000"/>
                  </a:schemeClr>
                </a:solidFill>
                <a:latin typeface="華康儷粗圓" panose="020F0709000000000000" pitchFamily="49" charset="-120"/>
                <a:ea typeface="華康儷粗圓" panose="020F0709000000000000" pitchFamily="49" charset="-120"/>
              </a:rPr>
              <a:t>常見</a:t>
            </a:r>
            <a:r>
              <a:rPr lang="en-US" altLang="zh-TW" u="sng" dirty="0" smtClean="0">
                <a:solidFill>
                  <a:schemeClr val="accent5">
                    <a:lumMod val="75000"/>
                  </a:schemeClr>
                </a:solidFill>
                <a:latin typeface="華康儷粗圓" panose="020F0709000000000000" pitchFamily="49" charset="-120"/>
                <a:ea typeface="華康儷粗圓" panose="020F0709000000000000" pitchFamily="49" charset="-120"/>
              </a:rPr>
              <a:t>Security data </a:t>
            </a:r>
            <a:r>
              <a:rPr lang="zh-TW" altLang="en-US" u="sng" dirty="0" smtClean="0">
                <a:solidFill>
                  <a:schemeClr val="accent5">
                    <a:lumMod val="75000"/>
                  </a:schemeClr>
                </a:solidFill>
                <a:latin typeface="華康儷粗圓" panose="020F0709000000000000" pitchFamily="49" charset="-120"/>
                <a:ea typeface="華康儷粗圓" panose="020F0709000000000000" pitchFamily="49" charset="-120"/>
              </a:rPr>
              <a:t>儲存點</a:t>
            </a:r>
            <a:endParaRPr lang="en-US" altLang="zh-TW" u="sng" dirty="0" smtClean="0">
              <a:solidFill>
                <a:schemeClr val="accent5">
                  <a:lumMod val="75000"/>
                </a:schemeClr>
              </a:solidFill>
              <a:latin typeface="華康儷粗圓" panose="020F0709000000000000" pitchFamily="49" charset="-120"/>
              <a:ea typeface="華康儷粗圓" panose="020F0709000000000000" pitchFamily="49" charset="-120"/>
            </a:endParaRPr>
          </a:p>
          <a:p>
            <a:pPr marL="514350" indent="-514350" algn="l">
              <a:buFont typeface="+mj-lt"/>
              <a:buAutoNum type="arabicParenR"/>
            </a:pPr>
            <a:r>
              <a:rPr lang="en-US" altLang="zh-TW" dirty="0">
                <a:latin typeface="華康儷粗圓" panose="020F0709000000000000" pitchFamily="49" charset="-120"/>
                <a:ea typeface="華康儷粗圓" panose="020F0709000000000000" pitchFamily="49" charset="-120"/>
              </a:rPr>
              <a:t>SQLite databases</a:t>
            </a:r>
          </a:p>
          <a:p>
            <a:pPr marL="514350" indent="-514350" algn="l">
              <a:buFont typeface="+mj-lt"/>
              <a:buAutoNum type="arabicParenR"/>
            </a:pPr>
            <a:r>
              <a:rPr lang="en-US" altLang="zh-TW" dirty="0">
                <a:latin typeface="華康儷粗圓" panose="020F0709000000000000" pitchFamily="49" charset="-120"/>
                <a:ea typeface="華康儷粗圓" panose="020F0709000000000000" pitchFamily="49" charset="-120"/>
              </a:rPr>
              <a:t>Log Files</a:t>
            </a:r>
          </a:p>
          <a:p>
            <a:pPr marL="514350" indent="-514350" algn="l">
              <a:buFont typeface="+mj-lt"/>
              <a:buAutoNum type="arabicParenR"/>
            </a:pPr>
            <a:r>
              <a:rPr lang="en-US" altLang="zh-TW" dirty="0" err="1">
                <a:latin typeface="華康儷粗圓" panose="020F0709000000000000" pitchFamily="49" charset="-120"/>
                <a:ea typeface="華康儷粗圓" panose="020F0709000000000000" pitchFamily="49" charset="-120"/>
              </a:rPr>
              <a:t>Plist</a:t>
            </a:r>
            <a:r>
              <a:rPr lang="en-US" altLang="zh-TW" dirty="0">
                <a:latin typeface="華康儷粗圓" panose="020F0709000000000000" pitchFamily="49" charset="-120"/>
                <a:ea typeface="華康儷粗圓" panose="020F0709000000000000" pitchFamily="49" charset="-120"/>
              </a:rPr>
              <a:t> Files</a:t>
            </a:r>
          </a:p>
          <a:p>
            <a:pPr marL="514350" indent="-514350" algn="l">
              <a:buFont typeface="+mj-lt"/>
              <a:buAutoNum type="arabicParenR"/>
            </a:pPr>
            <a:r>
              <a:rPr lang="en-US" altLang="zh-TW" dirty="0">
                <a:latin typeface="華康儷粗圓" panose="020F0709000000000000" pitchFamily="49" charset="-120"/>
                <a:ea typeface="華康儷粗圓" panose="020F0709000000000000" pitchFamily="49" charset="-120"/>
              </a:rPr>
              <a:t>XML Data Stores or Manifest Files</a:t>
            </a:r>
          </a:p>
          <a:p>
            <a:pPr marL="514350" indent="-514350" algn="l">
              <a:buFont typeface="+mj-lt"/>
              <a:buAutoNum type="arabicParenR"/>
            </a:pPr>
            <a:r>
              <a:rPr lang="en-US" altLang="zh-TW" dirty="0">
                <a:latin typeface="華康儷粗圓" panose="020F0709000000000000" pitchFamily="49" charset="-120"/>
                <a:ea typeface="華康儷粗圓" panose="020F0709000000000000" pitchFamily="49" charset="-120"/>
              </a:rPr>
              <a:t>Binary data stores</a:t>
            </a:r>
          </a:p>
          <a:p>
            <a:pPr marL="514350" indent="-514350" algn="l">
              <a:buFont typeface="+mj-lt"/>
              <a:buAutoNum type="arabicParenR"/>
            </a:pPr>
            <a:r>
              <a:rPr lang="en-US" altLang="zh-TW" dirty="0">
                <a:latin typeface="華康儷粗圓" panose="020F0709000000000000" pitchFamily="49" charset="-120"/>
                <a:ea typeface="華康儷粗圓" panose="020F0709000000000000" pitchFamily="49" charset="-120"/>
              </a:rPr>
              <a:t>Cookie stores</a:t>
            </a:r>
          </a:p>
          <a:p>
            <a:pPr marL="514350" indent="-514350" algn="l">
              <a:buFont typeface="+mj-lt"/>
              <a:buAutoNum type="arabicParenR"/>
            </a:pPr>
            <a:r>
              <a:rPr lang="en-US" altLang="zh-TW" dirty="0">
                <a:latin typeface="華康儷粗圓" panose="020F0709000000000000" pitchFamily="49" charset="-120"/>
                <a:ea typeface="華康儷粗圓" panose="020F0709000000000000" pitchFamily="49" charset="-120"/>
              </a:rPr>
              <a:t>SD Card</a:t>
            </a:r>
          </a:p>
          <a:p>
            <a:pPr marL="514350" indent="-514350" algn="l">
              <a:buFont typeface="+mj-lt"/>
              <a:buAutoNum type="arabicParenR"/>
            </a:pPr>
            <a:r>
              <a:rPr lang="en-US" altLang="zh-TW" dirty="0">
                <a:latin typeface="華康儷粗圓" panose="020F0709000000000000" pitchFamily="49" charset="-120"/>
                <a:ea typeface="華康儷粗圓" panose="020F0709000000000000" pitchFamily="49" charset="-120"/>
              </a:rPr>
              <a:t>Cloud synced</a:t>
            </a:r>
          </a:p>
          <a:p>
            <a:pPr algn="l"/>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2639017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66"/>
                </a:solidFill>
                <a:latin typeface="華康儷粗圓" panose="020F0709000000000000" pitchFamily="49" charset="-120"/>
                <a:ea typeface="華康儷粗圓" panose="020F0709000000000000" pitchFamily="49" charset="-120"/>
              </a:rPr>
              <a:t>M2-</a:t>
            </a:r>
            <a:r>
              <a:rPr lang="zh-TW" altLang="en-US" dirty="0">
                <a:solidFill>
                  <a:srgbClr val="FF0066"/>
                </a:solidFill>
                <a:latin typeface="華康儷粗圓" panose="020F0709000000000000" pitchFamily="49" charset="-120"/>
                <a:ea typeface="華康儷粗圓" panose="020F0709000000000000" pitchFamily="49" charset="-120"/>
              </a:rPr>
              <a:t>不安全的資料儲存</a:t>
            </a:r>
          </a:p>
        </p:txBody>
      </p:sp>
      <p:sp>
        <p:nvSpPr>
          <p:cNvPr id="3" name="內容版面配置區 2"/>
          <p:cNvSpPr>
            <a:spLocks noGrp="1"/>
          </p:cNvSpPr>
          <p:nvPr>
            <p:ph idx="1"/>
          </p:nvPr>
        </p:nvSpPr>
        <p:spPr>
          <a:xfrm>
            <a:off x="1907704" y="1491630"/>
            <a:ext cx="5987008" cy="3102993"/>
          </a:xfrm>
        </p:spPr>
        <p:txBody>
          <a:bodyPr/>
          <a:lstStyle/>
          <a:p>
            <a:pPr marL="457200" indent="-457200" algn="l">
              <a:buFont typeface="Wingdings" panose="05000000000000000000" pitchFamily="2" charset="2"/>
              <a:buChar char="n"/>
            </a:pPr>
            <a:r>
              <a:rPr lang="zh-TW" altLang="en-US" dirty="0" smtClean="0">
                <a:solidFill>
                  <a:srgbClr val="C00000"/>
                </a:solidFill>
                <a:latin typeface="華康儷粗圓" panose="020F0709000000000000" pitchFamily="49" charset="-120"/>
                <a:ea typeface="華康儷粗圓" panose="020F0709000000000000" pitchFamily="49" charset="-120"/>
              </a:rPr>
              <a:t>避免方法</a:t>
            </a:r>
            <a:r>
              <a:rPr lang="en-US" altLang="zh-TW" dirty="0" smtClean="0">
                <a:solidFill>
                  <a:srgbClr val="C00000"/>
                </a:solidFill>
                <a:latin typeface="華康儷粗圓" panose="020F0709000000000000" pitchFamily="49" charset="-120"/>
                <a:ea typeface="華康儷粗圓" panose="020F0709000000000000" pitchFamily="49" charset="-120"/>
              </a:rPr>
              <a:t>:</a:t>
            </a:r>
          </a:p>
          <a:p>
            <a:pPr algn="l"/>
            <a:r>
              <a:rPr lang="zh-TW" altLang="en-US" dirty="0" smtClean="0">
                <a:solidFill>
                  <a:schemeClr val="tx1"/>
                </a:solidFill>
                <a:latin typeface="華康儷粗圓" panose="020F0709000000000000" pitchFamily="49" charset="-120"/>
                <a:ea typeface="華康儷粗圓" panose="020F0709000000000000" pitchFamily="49" charset="-120"/>
              </a:rPr>
              <a:t>只儲存必要資訊</a:t>
            </a:r>
            <a:endParaRPr lang="en-US" altLang="zh-TW" dirty="0" smtClean="0">
              <a:solidFill>
                <a:schemeClr val="tx1"/>
              </a:solidFill>
              <a:latin typeface="華康儷粗圓" panose="020F0709000000000000" pitchFamily="49" charset="-120"/>
              <a:ea typeface="華康儷粗圓" panose="020F0709000000000000" pitchFamily="49" charset="-120"/>
            </a:endParaRPr>
          </a:p>
          <a:p>
            <a:pPr algn="l"/>
            <a:r>
              <a:rPr lang="zh-TW" altLang="en-US" dirty="0" smtClean="0">
                <a:solidFill>
                  <a:schemeClr val="tx1"/>
                </a:solidFill>
                <a:latin typeface="華康儷粗圓" panose="020F0709000000000000" pitchFamily="49" charset="-120"/>
                <a:ea typeface="華康儷粗圓" panose="020F0709000000000000" pitchFamily="49" charset="-120"/>
              </a:rPr>
              <a:t>將檔案加密、設定檔案權限</a:t>
            </a:r>
            <a:endParaRPr lang="en-US" altLang="zh-TW" dirty="0" smtClean="0">
              <a:solidFill>
                <a:schemeClr val="tx1"/>
              </a:solidFill>
              <a:latin typeface="華康儷粗圓" panose="020F0709000000000000" pitchFamily="49" charset="-120"/>
              <a:ea typeface="華康儷粗圓" panose="020F0709000000000000" pitchFamily="49" charset="-120"/>
            </a:endParaRPr>
          </a:p>
          <a:p>
            <a:pPr marL="457200" indent="-457200" algn="l">
              <a:buFont typeface="Wingdings" panose="05000000000000000000" pitchFamily="2" charset="2"/>
              <a:buChar char="n"/>
            </a:pPr>
            <a:r>
              <a:rPr lang="zh-TW" altLang="en-US" dirty="0" smtClean="0">
                <a:solidFill>
                  <a:srgbClr val="C00000"/>
                </a:solidFill>
                <a:latin typeface="華康儷粗圓" panose="020F0709000000000000" pitchFamily="49" charset="-120"/>
                <a:ea typeface="華康儷粗圓" panose="020F0709000000000000" pitchFamily="49" charset="-120"/>
              </a:rPr>
              <a:t>攻擊方式</a:t>
            </a:r>
            <a:r>
              <a:rPr lang="en-US" altLang="zh-TW" dirty="0" smtClean="0">
                <a:solidFill>
                  <a:srgbClr val="C00000"/>
                </a:solidFill>
                <a:latin typeface="華康儷粗圓" panose="020F0709000000000000" pitchFamily="49" charset="-120"/>
                <a:ea typeface="華康儷粗圓" panose="020F0709000000000000" pitchFamily="49" charset="-120"/>
              </a:rPr>
              <a:t>:</a:t>
            </a:r>
          </a:p>
          <a:p>
            <a:pPr algn="l"/>
            <a:r>
              <a:rPr lang="en-US" altLang="zh-TW" dirty="0" smtClean="0">
                <a:solidFill>
                  <a:schemeClr val="tx1"/>
                </a:solidFill>
                <a:latin typeface="華康儷粗圓" panose="020F0709000000000000" pitchFamily="49" charset="-120"/>
                <a:ea typeface="華康儷粗圓" panose="020F0709000000000000" pitchFamily="49" charset="-120"/>
              </a:rPr>
              <a:t>ROOT</a:t>
            </a:r>
            <a:r>
              <a:rPr lang="zh-TW" altLang="en-US" dirty="0" smtClean="0">
                <a:solidFill>
                  <a:schemeClr val="tx1"/>
                </a:solidFill>
                <a:latin typeface="華康儷粗圓" panose="020F0709000000000000" pitchFamily="49" charset="-120"/>
                <a:ea typeface="華康儷粗圓" panose="020F0709000000000000" pitchFamily="49" charset="-120"/>
              </a:rPr>
              <a:t>手機</a:t>
            </a:r>
            <a:endParaRPr lang="zh-TW" altLang="en-US" dirty="0">
              <a:solidFill>
                <a:schemeClr val="tx1"/>
              </a:solidFill>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479963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520" y="771550"/>
            <a:ext cx="8229600" cy="857250"/>
          </a:xfrm>
        </p:spPr>
        <p:txBody>
          <a:bodyPr>
            <a:normAutofit/>
          </a:bodyPr>
          <a:lstStyle/>
          <a:p>
            <a:r>
              <a:rPr lang="en-US" altLang="zh-TW" dirty="0" smtClean="0">
                <a:solidFill>
                  <a:srgbClr val="FF0066"/>
                </a:solidFill>
                <a:latin typeface="華康儷粗圓" panose="020F0709000000000000" pitchFamily="49" charset="-120"/>
                <a:ea typeface="華康儷粗圓" panose="020F0709000000000000" pitchFamily="49" charset="-120"/>
              </a:rPr>
              <a:t>M6-</a:t>
            </a:r>
            <a:r>
              <a:rPr lang="zh-TW" altLang="en-US" dirty="0" smtClean="0">
                <a:solidFill>
                  <a:srgbClr val="FF0066"/>
                </a:solidFill>
                <a:latin typeface="華康儷粗圓" panose="020F0709000000000000" pitchFamily="49" charset="-120"/>
                <a:ea typeface="華康儷粗圓" panose="020F0709000000000000" pitchFamily="49" charset="-120"/>
              </a:rPr>
              <a:t>加密方法不嚴謹或失效</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827584" y="1851670"/>
            <a:ext cx="5832648" cy="3102993"/>
          </a:xfrm>
        </p:spPr>
        <p:txBody>
          <a:bodyPr/>
          <a:lstStyle/>
          <a:p>
            <a:pPr algn="l"/>
            <a:r>
              <a:rPr lang="zh-TW" altLang="en-US" dirty="0" smtClean="0">
                <a:latin typeface="華康儷粗圓" panose="020F0709000000000000" pitchFamily="49" charset="-120"/>
                <a:ea typeface="華康儷粗圓" panose="020F0709000000000000" pitchFamily="49" charset="-120"/>
              </a:rPr>
              <a:t>使用不安全的加密函數來加密，像是已被破解的加密法</a:t>
            </a: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3042505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rgbClr val="FF0066"/>
                </a:solidFill>
                <a:latin typeface="華康儷粗圓" panose="020F0709000000000000" pitchFamily="49" charset="-120"/>
                <a:ea typeface="華康儷粗圓" panose="020F0709000000000000" pitchFamily="49" charset="-120"/>
              </a:rPr>
              <a:t>M6-</a:t>
            </a:r>
            <a:r>
              <a:rPr lang="zh-TW" altLang="en-US" dirty="0">
                <a:solidFill>
                  <a:srgbClr val="FF0066"/>
                </a:solidFill>
                <a:latin typeface="華康儷粗圓" panose="020F0709000000000000" pitchFamily="49" charset="-120"/>
                <a:ea typeface="華康儷粗圓" panose="020F0709000000000000" pitchFamily="49" charset="-120"/>
              </a:rPr>
              <a:t>加密方法不嚴謹或失效</a:t>
            </a:r>
          </a:p>
        </p:txBody>
      </p:sp>
      <p:sp>
        <p:nvSpPr>
          <p:cNvPr id="3" name="內容版面配置區 2"/>
          <p:cNvSpPr>
            <a:spLocks noGrp="1"/>
          </p:cNvSpPr>
          <p:nvPr>
            <p:ph idx="1"/>
          </p:nvPr>
        </p:nvSpPr>
        <p:spPr>
          <a:xfrm>
            <a:off x="1259632" y="1635646"/>
            <a:ext cx="4762872" cy="3102993"/>
          </a:xfrm>
        </p:spPr>
        <p:txBody>
          <a:bodyPr/>
          <a:lstStyle/>
          <a:p>
            <a:pPr algn="l"/>
            <a:r>
              <a:rPr lang="zh-TW" altLang="en-US" dirty="0" smtClean="0">
                <a:solidFill>
                  <a:srgbClr val="C00000"/>
                </a:solidFill>
                <a:latin typeface="華康儷粗圓" panose="020F0709000000000000" pitchFamily="49" charset="-120"/>
                <a:ea typeface="華康儷粗圓" panose="020F0709000000000000" pitchFamily="49" charset="-120"/>
              </a:rPr>
              <a:t>不安全的加密法</a:t>
            </a:r>
            <a:r>
              <a:rPr lang="en-US" altLang="zh-TW" dirty="0" smtClean="0">
                <a:solidFill>
                  <a:srgbClr val="C00000"/>
                </a:solidFill>
                <a:latin typeface="華康儷粗圓" panose="020F0709000000000000" pitchFamily="49" charset="-120"/>
                <a:ea typeface="華康儷粗圓" panose="020F0709000000000000" pitchFamily="49" charset="-120"/>
              </a:rPr>
              <a:t>:</a:t>
            </a:r>
          </a:p>
          <a:p>
            <a:pPr marL="514350" indent="-514350" algn="l">
              <a:buFont typeface="Wingdings" panose="05000000000000000000" pitchFamily="2" charset="2"/>
              <a:buAutoNum type="circleNumWdWhitePlain"/>
            </a:pPr>
            <a:r>
              <a:rPr lang="en-US" altLang="zh-TW" dirty="0" smtClean="0">
                <a:latin typeface="華康儷粗圓" panose="020F0709000000000000" pitchFamily="49" charset="-120"/>
                <a:ea typeface="華康儷粗圓" panose="020F0709000000000000" pitchFamily="49" charset="-120"/>
              </a:rPr>
              <a:t>RC2</a:t>
            </a:r>
          </a:p>
          <a:p>
            <a:pPr marL="514350" indent="-514350" algn="l">
              <a:buFont typeface="Wingdings" panose="05000000000000000000" pitchFamily="2" charset="2"/>
              <a:buAutoNum type="circleNumWdWhitePlain"/>
            </a:pPr>
            <a:r>
              <a:rPr lang="en-US" altLang="zh-TW" dirty="0" smtClean="0">
                <a:latin typeface="華康儷粗圓" panose="020F0709000000000000" pitchFamily="49" charset="-120"/>
                <a:ea typeface="華康儷粗圓" panose="020F0709000000000000" pitchFamily="49" charset="-120"/>
              </a:rPr>
              <a:t>MD4</a:t>
            </a:r>
          </a:p>
          <a:p>
            <a:pPr marL="514350" indent="-514350" algn="l">
              <a:buFont typeface="Wingdings" panose="05000000000000000000" pitchFamily="2" charset="2"/>
              <a:buAutoNum type="circleNumWdWhitePlain"/>
            </a:pPr>
            <a:r>
              <a:rPr lang="en-US" altLang="zh-TW" dirty="0" smtClean="0">
                <a:latin typeface="華康儷粗圓" panose="020F0709000000000000" pitchFamily="49" charset="-120"/>
                <a:ea typeface="華康儷粗圓" panose="020F0709000000000000" pitchFamily="49" charset="-120"/>
              </a:rPr>
              <a:t>MD5</a:t>
            </a:r>
          </a:p>
          <a:p>
            <a:pPr marL="514350" indent="-514350" algn="l">
              <a:buFont typeface="Wingdings" panose="05000000000000000000" pitchFamily="2" charset="2"/>
              <a:buAutoNum type="circleNumWdWhitePlain"/>
            </a:pPr>
            <a:r>
              <a:rPr lang="en-US" altLang="zh-TW" dirty="0" smtClean="0">
                <a:latin typeface="華康儷粗圓" panose="020F0709000000000000" pitchFamily="49" charset="-120"/>
                <a:ea typeface="華康儷粗圓" panose="020F0709000000000000" pitchFamily="49" charset="-120"/>
              </a:rPr>
              <a:t>SHA1</a:t>
            </a:r>
          </a:p>
        </p:txBody>
      </p:sp>
    </p:spTree>
    <p:extLst>
      <p:ext uri="{BB962C8B-B14F-4D97-AF65-F5344CB8AC3E}">
        <p14:creationId xmlns:p14="http://schemas.microsoft.com/office/powerpoint/2010/main" val="1752968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右雙向箭號 7"/>
          <p:cNvSpPr/>
          <p:nvPr/>
        </p:nvSpPr>
        <p:spPr>
          <a:xfrm>
            <a:off x="5674320" y="2643758"/>
            <a:ext cx="471200" cy="21602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左-右雙向箭號 9"/>
          <p:cNvSpPr/>
          <p:nvPr/>
        </p:nvSpPr>
        <p:spPr>
          <a:xfrm rot="5400000">
            <a:off x="4240557" y="3758305"/>
            <a:ext cx="508557"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6479" y="1830438"/>
            <a:ext cx="1635646" cy="1635646"/>
          </a:xfrm>
          <a:prstGeom prst="rect">
            <a:avLst/>
          </a:prstGeom>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418" y="2218047"/>
            <a:ext cx="945997" cy="988754"/>
          </a:xfrm>
          <a:prstGeom prst="rect">
            <a:avLst/>
          </a:prstGeom>
        </p:spPr>
      </p:pic>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582" y="-36959"/>
            <a:ext cx="1280505" cy="1280505"/>
          </a:xfrm>
          <a:prstGeom prst="rect">
            <a:avLst/>
          </a:prstGeom>
        </p:spPr>
      </p:pic>
      <p:sp>
        <p:nvSpPr>
          <p:cNvPr id="19" name="左-右雙向箭號 18"/>
          <p:cNvSpPr/>
          <p:nvPr/>
        </p:nvSpPr>
        <p:spPr>
          <a:xfrm rot="5400000">
            <a:off x="4281668" y="1468099"/>
            <a:ext cx="508558"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1" name="圖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830438"/>
            <a:ext cx="1779662" cy="1779662"/>
          </a:xfrm>
          <a:prstGeom prst="rect">
            <a:avLst/>
          </a:prstGeom>
        </p:spPr>
      </p:pic>
      <p:pic>
        <p:nvPicPr>
          <p:cNvPr id="22" name="圖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4120643"/>
            <a:ext cx="826637" cy="1008778"/>
          </a:xfrm>
          <a:prstGeom prst="rect">
            <a:avLst/>
          </a:prstGeom>
        </p:spPr>
      </p:pic>
      <p:sp>
        <p:nvSpPr>
          <p:cNvPr id="24" name="文字方塊 23"/>
          <p:cNvSpPr txBox="1"/>
          <p:nvPr/>
        </p:nvSpPr>
        <p:spPr>
          <a:xfrm>
            <a:off x="5355922" y="2218047"/>
            <a:ext cx="1005403" cy="338554"/>
          </a:xfrm>
          <a:prstGeom prst="rect">
            <a:avLst/>
          </a:prstGeom>
          <a:noFill/>
        </p:spPr>
        <p:txBody>
          <a:bodyPr wrap="none" rtlCol="0">
            <a:spAutoFit/>
          </a:bodyPr>
          <a:lstStyle/>
          <a:p>
            <a:r>
              <a:rPr lang="zh-TW" altLang="en-US" sz="1600" b="1" dirty="0">
                <a:latin typeface="華康儷粗圓" panose="020F0709000000000000" pitchFamily="49" charset="-120"/>
                <a:ea typeface="華康儷粗圓" panose="020F0709000000000000" pitchFamily="49" charset="-120"/>
              </a:rPr>
              <a:t>網路</a:t>
            </a:r>
            <a:r>
              <a:rPr lang="zh-TW" altLang="en-US" sz="1600" b="1" dirty="0" smtClean="0">
                <a:latin typeface="華康儷粗圓" panose="020F0709000000000000" pitchFamily="49" charset="-120"/>
                <a:ea typeface="華康儷粗圓" panose="020F0709000000000000" pitchFamily="49" charset="-120"/>
              </a:rPr>
              <a:t>傳輸</a:t>
            </a:r>
            <a:endParaRPr lang="zh-TW" altLang="en-US" sz="1600" b="1" dirty="0">
              <a:latin typeface="華康儷粗圓" panose="020F0709000000000000" pitchFamily="49" charset="-120"/>
              <a:ea typeface="華康儷粗圓" panose="020F0709000000000000" pitchFamily="49" charset="-120"/>
            </a:endParaRPr>
          </a:p>
        </p:txBody>
      </p:sp>
      <p:sp>
        <p:nvSpPr>
          <p:cNvPr id="25" name="文字方塊 24"/>
          <p:cNvSpPr txBox="1"/>
          <p:nvPr/>
        </p:nvSpPr>
        <p:spPr>
          <a:xfrm>
            <a:off x="4750951" y="1418752"/>
            <a:ext cx="1210588" cy="338554"/>
          </a:xfrm>
          <a:prstGeom prst="rect">
            <a:avLst/>
          </a:prstGeom>
          <a:noFill/>
        </p:spPr>
        <p:txBody>
          <a:bodyPr wrap="none" rtlCol="0">
            <a:spAutoFit/>
          </a:bodyPr>
          <a:lstStyle/>
          <a:p>
            <a:r>
              <a:rPr lang="zh-TW" altLang="en-US" sz="1600" b="1" dirty="0" smtClean="0">
                <a:latin typeface="華康儷粗圓" panose="020F0709000000000000" pitchFamily="49" charset="-120"/>
                <a:ea typeface="華康儷粗圓" panose="020F0709000000000000" pitchFamily="49" charset="-120"/>
              </a:rPr>
              <a:t>使用者輸入</a:t>
            </a:r>
            <a:endParaRPr lang="zh-TW" altLang="en-US" sz="1600" b="1" dirty="0">
              <a:latin typeface="華康儷粗圓" panose="020F0709000000000000" pitchFamily="49" charset="-120"/>
              <a:ea typeface="華康儷粗圓" panose="020F0709000000000000" pitchFamily="49" charset="-120"/>
            </a:endParaRPr>
          </a:p>
        </p:txBody>
      </p:sp>
      <p:sp>
        <p:nvSpPr>
          <p:cNvPr id="26" name="文字方塊 25"/>
          <p:cNvSpPr txBox="1"/>
          <p:nvPr/>
        </p:nvSpPr>
        <p:spPr>
          <a:xfrm>
            <a:off x="4685142" y="3572804"/>
            <a:ext cx="1148157" cy="584775"/>
          </a:xfrm>
          <a:prstGeom prst="rect">
            <a:avLst/>
          </a:prstGeom>
          <a:noFill/>
        </p:spPr>
        <p:txBody>
          <a:bodyPr wrap="square" rtlCol="0">
            <a:spAutoFit/>
          </a:bodyPr>
          <a:lstStyle/>
          <a:p>
            <a:r>
              <a:rPr lang="en-US" altLang="zh-TW" sz="1600" b="1" dirty="0" smtClean="0">
                <a:latin typeface="華康儷粗圓" panose="020F0709000000000000" pitchFamily="49" charset="-120"/>
                <a:ea typeface="華康儷粗圓" panose="020F0709000000000000" pitchFamily="49" charset="-120"/>
              </a:rPr>
              <a:t>App</a:t>
            </a:r>
            <a:r>
              <a:rPr lang="zh-TW" altLang="en-US" sz="1600" b="1" dirty="0" smtClean="0">
                <a:latin typeface="華康儷粗圓" panose="020F0709000000000000" pitchFamily="49" charset="-120"/>
                <a:ea typeface="華康儷粗圓" panose="020F0709000000000000" pitchFamily="49" charset="-120"/>
              </a:rPr>
              <a:t>傳輸資料儲存</a:t>
            </a:r>
            <a:endParaRPr lang="zh-TW" altLang="en-US" sz="1600" b="1" dirty="0">
              <a:latin typeface="華康儷粗圓" panose="020F0709000000000000" pitchFamily="49" charset="-120"/>
              <a:ea typeface="華康儷粗圓" panose="020F0709000000000000" pitchFamily="49" charset="-120"/>
            </a:endParaRPr>
          </a:p>
        </p:txBody>
      </p:sp>
      <p:sp>
        <p:nvSpPr>
          <p:cNvPr id="2" name="橢圓 1"/>
          <p:cNvSpPr/>
          <p:nvPr/>
        </p:nvSpPr>
        <p:spPr>
          <a:xfrm>
            <a:off x="3390511" y="1424709"/>
            <a:ext cx="5213677" cy="246850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 name="文字方塊 2"/>
          <p:cNvSpPr txBox="1"/>
          <p:nvPr/>
        </p:nvSpPr>
        <p:spPr>
          <a:xfrm>
            <a:off x="6145520" y="3610100"/>
            <a:ext cx="1928733" cy="338554"/>
          </a:xfrm>
          <a:prstGeom prst="rect">
            <a:avLst/>
          </a:prstGeom>
          <a:noFill/>
        </p:spPr>
        <p:txBody>
          <a:bodyPr wrap="none" rtlCol="0">
            <a:spAutoFit/>
          </a:bodyPr>
          <a:lstStyle/>
          <a:p>
            <a:r>
              <a:rPr lang="en-US" altLang="zh-TW" sz="1600" b="1" dirty="0" smtClean="0">
                <a:solidFill>
                  <a:srgbClr val="FF0000"/>
                </a:solidFill>
                <a:latin typeface="華康儷粗圓" panose="020F0709000000000000" pitchFamily="49" charset="-120"/>
                <a:ea typeface="華康儷粗圓" panose="020F0709000000000000" pitchFamily="49" charset="-120"/>
              </a:rPr>
              <a:t>M3:</a:t>
            </a:r>
            <a:r>
              <a:rPr lang="zh-TW" altLang="en-US" sz="1600" b="1" dirty="0" smtClean="0">
                <a:solidFill>
                  <a:srgbClr val="FF0000"/>
                </a:solidFill>
                <a:latin typeface="華康儷粗圓" panose="020F0709000000000000" pitchFamily="49" charset="-120"/>
                <a:ea typeface="華康儷粗圓" panose="020F0709000000000000" pitchFamily="49" charset="-120"/>
              </a:rPr>
              <a:t>傳輸層保護不足</a:t>
            </a:r>
            <a:endParaRPr lang="zh-TW" altLang="en-US" sz="1600" b="1" dirty="0">
              <a:solidFill>
                <a:srgbClr val="FF0000"/>
              </a:solidFill>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3535165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66"/>
                </a:solidFill>
                <a:latin typeface="華康儷粗圓" panose="020F0709000000000000" pitchFamily="49" charset="-120"/>
                <a:ea typeface="華康儷粗圓" panose="020F0709000000000000" pitchFamily="49" charset="-120"/>
              </a:rPr>
              <a:t>M3-</a:t>
            </a:r>
            <a:r>
              <a:rPr lang="zh-TW" altLang="en-US" dirty="0" smtClean="0">
                <a:solidFill>
                  <a:srgbClr val="FF0066"/>
                </a:solidFill>
                <a:latin typeface="華康儷粗圓" panose="020F0709000000000000" pitchFamily="49" charset="-120"/>
                <a:ea typeface="華康儷粗圓" panose="020F0709000000000000" pitchFamily="49" charset="-120"/>
              </a:rPr>
              <a:t>傳輸層保護不足</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1979712" y="1707654"/>
            <a:ext cx="4402832" cy="3102993"/>
          </a:xfrm>
        </p:spPr>
        <p:txBody>
          <a:bodyPr/>
          <a:lstStyle/>
          <a:p>
            <a:pPr algn="l"/>
            <a:r>
              <a:rPr lang="zh-TW" altLang="en-US" dirty="0">
                <a:latin typeface="華康儷粗圓" panose="020F0709000000000000" pitchFamily="49" charset="-120"/>
                <a:ea typeface="華康儷粗圓" panose="020F0709000000000000" pitchFamily="49" charset="-120"/>
              </a:rPr>
              <a:t>可攜式行動裝置於傳輸機敏性資料時，很常發生未加密情況</a:t>
            </a:r>
          </a:p>
        </p:txBody>
      </p:sp>
    </p:spTree>
    <p:extLst>
      <p:ext uri="{BB962C8B-B14F-4D97-AF65-F5344CB8AC3E}">
        <p14:creationId xmlns:p14="http://schemas.microsoft.com/office/powerpoint/2010/main" val="389909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66"/>
                </a:solidFill>
                <a:latin typeface="華康儷粗圓" panose="020F0709000000000000" pitchFamily="49" charset="-120"/>
                <a:ea typeface="華康儷粗圓" panose="020F0709000000000000" pitchFamily="49" charset="-120"/>
              </a:rPr>
              <a:t>M3-</a:t>
            </a:r>
            <a:r>
              <a:rPr lang="zh-TW" altLang="en-US" dirty="0">
                <a:solidFill>
                  <a:srgbClr val="FF0066"/>
                </a:solidFill>
                <a:latin typeface="華康儷粗圓" panose="020F0709000000000000" pitchFamily="49" charset="-120"/>
                <a:ea typeface="華康儷粗圓" panose="020F0709000000000000" pitchFamily="49" charset="-120"/>
              </a:rPr>
              <a:t>傳輸層保護不足</a:t>
            </a:r>
          </a:p>
        </p:txBody>
      </p:sp>
      <p:sp>
        <p:nvSpPr>
          <p:cNvPr id="3" name="內容版面配置區 2"/>
          <p:cNvSpPr>
            <a:spLocks noGrp="1"/>
          </p:cNvSpPr>
          <p:nvPr>
            <p:ph idx="1"/>
          </p:nvPr>
        </p:nvSpPr>
        <p:spPr>
          <a:xfrm>
            <a:off x="1547664" y="1635646"/>
            <a:ext cx="6275040" cy="3102993"/>
          </a:xfrm>
        </p:spPr>
        <p:txBody>
          <a:bodyPr/>
          <a:lstStyle/>
          <a:p>
            <a:pPr marL="457200" indent="-457200" algn="l">
              <a:buFont typeface="Wingdings" panose="05000000000000000000" pitchFamily="2" charset="2"/>
              <a:buChar char="n"/>
            </a:pPr>
            <a:r>
              <a:rPr lang="zh-TW" altLang="en-US" dirty="0" smtClean="0">
                <a:solidFill>
                  <a:srgbClr val="FF0000"/>
                </a:solidFill>
                <a:latin typeface="華康儷粗圓" panose="020F0709000000000000" pitchFamily="49" charset="-120"/>
                <a:ea typeface="華康儷粗圓" panose="020F0709000000000000" pitchFamily="49" charset="-120"/>
              </a:rPr>
              <a:t>發生原因</a:t>
            </a:r>
            <a:r>
              <a:rPr lang="en-US" altLang="zh-TW" dirty="0" smtClean="0">
                <a:solidFill>
                  <a:srgbClr val="FF0000"/>
                </a:solidFill>
                <a:latin typeface="華康儷粗圓" panose="020F0709000000000000" pitchFamily="49" charset="-120"/>
                <a:ea typeface="華康儷粗圓" panose="020F0709000000000000" pitchFamily="49" charset="-120"/>
              </a:rPr>
              <a:t>:</a:t>
            </a:r>
          </a:p>
          <a:p>
            <a:pPr algn="l"/>
            <a:r>
              <a:rPr lang="zh-TW" altLang="en-US" dirty="0" smtClean="0">
                <a:latin typeface="華康儷粗圓" panose="020F0709000000000000" pitchFamily="49" charset="-120"/>
                <a:ea typeface="華康儷粗圓" panose="020F0709000000000000" pitchFamily="49" charset="-120"/>
              </a:rPr>
              <a:t>瀏覽器本身不支援</a:t>
            </a:r>
            <a:r>
              <a:rPr lang="en-US" altLang="zh-TW" dirty="0" smtClean="0">
                <a:latin typeface="華康儷粗圓" panose="020F0709000000000000" pitchFamily="49" charset="-120"/>
                <a:ea typeface="華康儷粗圓" panose="020F0709000000000000" pitchFamily="49" charset="-120"/>
              </a:rPr>
              <a:t>HTTPS</a:t>
            </a:r>
          </a:p>
          <a:p>
            <a:pPr algn="l"/>
            <a:r>
              <a:rPr lang="en-US" altLang="zh-TW" dirty="0" smtClean="0">
                <a:latin typeface="華康儷粗圓" panose="020F0709000000000000" pitchFamily="49" charset="-120"/>
                <a:ea typeface="華康儷粗圓" panose="020F0709000000000000" pitchFamily="49" charset="-120"/>
              </a:rPr>
              <a:t>APP</a:t>
            </a:r>
            <a:r>
              <a:rPr lang="zh-TW" altLang="en-US" dirty="0" smtClean="0">
                <a:latin typeface="華康儷粗圓" panose="020F0709000000000000" pitchFamily="49" charset="-120"/>
                <a:ea typeface="華康儷粗圓" panose="020F0709000000000000" pitchFamily="49" charset="-120"/>
              </a:rPr>
              <a:t>未以加密方式進行資料傳輸</a:t>
            </a:r>
            <a:endParaRPr lang="en-US" altLang="zh-TW" dirty="0" smtClean="0">
              <a:latin typeface="華康儷粗圓" panose="020F0709000000000000" pitchFamily="49" charset="-120"/>
              <a:ea typeface="華康儷粗圓" panose="020F0709000000000000" pitchFamily="49" charset="-120"/>
            </a:endParaRPr>
          </a:p>
          <a:p>
            <a:pPr marL="457200" indent="-457200" algn="l">
              <a:buFont typeface="Wingdings" panose="05000000000000000000" pitchFamily="2" charset="2"/>
              <a:buChar char="n"/>
            </a:pPr>
            <a:r>
              <a:rPr lang="zh-TW" altLang="en-US" dirty="0" smtClean="0">
                <a:solidFill>
                  <a:srgbClr val="FF0000"/>
                </a:solidFill>
                <a:latin typeface="華康儷粗圓" panose="020F0709000000000000" pitchFamily="49" charset="-120"/>
                <a:ea typeface="華康儷粗圓" panose="020F0709000000000000" pitchFamily="49" charset="-120"/>
              </a:rPr>
              <a:t>攻擊方式</a:t>
            </a:r>
            <a:r>
              <a:rPr lang="en-US" altLang="zh-TW" dirty="0" smtClean="0">
                <a:solidFill>
                  <a:srgbClr val="FF0000"/>
                </a:solidFill>
                <a:latin typeface="華康儷粗圓" panose="020F0709000000000000" pitchFamily="49" charset="-120"/>
                <a:ea typeface="華康儷粗圓" panose="020F0709000000000000" pitchFamily="49" charset="-120"/>
              </a:rPr>
              <a:t>:</a:t>
            </a:r>
          </a:p>
          <a:p>
            <a:pPr algn="l"/>
            <a:r>
              <a:rPr lang="zh-TW" altLang="en-US" dirty="0" smtClean="0">
                <a:latin typeface="華康儷粗圓" panose="020F0709000000000000" pitchFamily="49" charset="-120"/>
                <a:ea typeface="華康儷粗圓" panose="020F0709000000000000" pitchFamily="49" charset="-120"/>
              </a:rPr>
              <a:t>封包攔截，修改參數</a:t>
            </a: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1311994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右雙向箭號 7"/>
          <p:cNvSpPr/>
          <p:nvPr/>
        </p:nvSpPr>
        <p:spPr>
          <a:xfrm>
            <a:off x="5674320" y="2643758"/>
            <a:ext cx="471200" cy="21602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左-右雙向箭號 9"/>
          <p:cNvSpPr/>
          <p:nvPr/>
        </p:nvSpPr>
        <p:spPr>
          <a:xfrm rot="5400000">
            <a:off x="4240557" y="3758305"/>
            <a:ext cx="508557"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6479" y="1830438"/>
            <a:ext cx="1635646" cy="1635646"/>
          </a:xfrm>
          <a:prstGeom prst="rect">
            <a:avLst/>
          </a:prstGeom>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075" y="2277720"/>
            <a:ext cx="945997" cy="988754"/>
          </a:xfrm>
          <a:prstGeom prst="rect">
            <a:avLst/>
          </a:prstGeom>
        </p:spPr>
      </p:pic>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5694" y="0"/>
            <a:ext cx="1280505" cy="1280505"/>
          </a:xfrm>
          <a:prstGeom prst="rect">
            <a:avLst/>
          </a:prstGeom>
        </p:spPr>
      </p:pic>
      <p:sp>
        <p:nvSpPr>
          <p:cNvPr id="19" name="左-右雙向箭號 18"/>
          <p:cNvSpPr/>
          <p:nvPr/>
        </p:nvSpPr>
        <p:spPr>
          <a:xfrm rot="5400000">
            <a:off x="4281668" y="1468099"/>
            <a:ext cx="508558"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1" name="圖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830438"/>
            <a:ext cx="1779662" cy="1779662"/>
          </a:xfrm>
          <a:prstGeom prst="rect">
            <a:avLst/>
          </a:prstGeom>
        </p:spPr>
      </p:pic>
      <p:pic>
        <p:nvPicPr>
          <p:cNvPr id="22" name="圖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4120643"/>
            <a:ext cx="826637" cy="1008778"/>
          </a:xfrm>
          <a:prstGeom prst="rect">
            <a:avLst/>
          </a:prstGeom>
        </p:spPr>
      </p:pic>
      <p:sp>
        <p:nvSpPr>
          <p:cNvPr id="24" name="文字方塊 23"/>
          <p:cNvSpPr txBox="1"/>
          <p:nvPr/>
        </p:nvSpPr>
        <p:spPr>
          <a:xfrm>
            <a:off x="5355922" y="2218047"/>
            <a:ext cx="1005403" cy="338554"/>
          </a:xfrm>
          <a:prstGeom prst="rect">
            <a:avLst/>
          </a:prstGeom>
          <a:noFill/>
        </p:spPr>
        <p:txBody>
          <a:bodyPr wrap="none" rtlCol="0">
            <a:spAutoFit/>
          </a:bodyPr>
          <a:lstStyle/>
          <a:p>
            <a:r>
              <a:rPr lang="zh-TW" altLang="en-US" sz="1600" b="1" dirty="0">
                <a:latin typeface="華康儷粗圓" panose="020F0709000000000000" pitchFamily="49" charset="-120"/>
                <a:ea typeface="華康儷粗圓" panose="020F0709000000000000" pitchFamily="49" charset="-120"/>
              </a:rPr>
              <a:t>網路</a:t>
            </a:r>
            <a:r>
              <a:rPr lang="zh-TW" altLang="en-US" sz="1600" b="1" dirty="0" smtClean="0">
                <a:latin typeface="華康儷粗圓" panose="020F0709000000000000" pitchFamily="49" charset="-120"/>
                <a:ea typeface="華康儷粗圓" panose="020F0709000000000000" pitchFamily="49" charset="-120"/>
              </a:rPr>
              <a:t>傳輸</a:t>
            </a:r>
            <a:endParaRPr lang="zh-TW" altLang="en-US" sz="1600" b="1" dirty="0">
              <a:latin typeface="華康儷粗圓" panose="020F0709000000000000" pitchFamily="49" charset="-120"/>
              <a:ea typeface="華康儷粗圓" panose="020F0709000000000000" pitchFamily="49" charset="-120"/>
            </a:endParaRPr>
          </a:p>
        </p:txBody>
      </p:sp>
      <p:sp>
        <p:nvSpPr>
          <p:cNvPr id="25" name="文字方塊 24"/>
          <p:cNvSpPr txBox="1"/>
          <p:nvPr/>
        </p:nvSpPr>
        <p:spPr>
          <a:xfrm>
            <a:off x="4750951" y="1418752"/>
            <a:ext cx="1210588" cy="338554"/>
          </a:xfrm>
          <a:prstGeom prst="rect">
            <a:avLst/>
          </a:prstGeom>
          <a:noFill/>
        </p:spPr>
        <p:txBody>
          <a:bodyPr wrap="none" rtlCol="0">
            <a:spAutoFit/>
          </a:bodyPr>
          <a:lstStyle/>
          <a:p>
            <a:r>
              <a:rPr lang="zh-TW" altLang="en-US" sz="1600" b="1" dirty="0" smtClean="0">
                <a:latin typeface="華康儷粗圓" panose="020F0709000000000000" pitchFamily="49" charset="-120"/>
                <a:ea typeface="華康儷粗圓" panose="020F0709000000000000" pitchFamily="49" charset="-120"/>
              </a:rPr>
              <a:t>使用者輸入</a:t>
            </a:r>
            <a:endParaRPr lang="zh-TW" altLang="en-US" sz="1600" b="1" dirty="0">
              <a:latin typeface="華康儷粗圓" panose="020F0709000000000000" pitchFamily="49" charset="-120"/>
              <a:ea typeface="華康儷粗圓" panose="020F0709000000000000" pitchFamily="49" charset="-120"/>
            </a:endParaRPr>
          </a:p>
        </p:txBody>
      </p:sp>
      <p:sp>
        <p:nvSpPr>
          <p:cNvPr id="26" name="文字方塊 25"/>
          <p:cNvSpPr txBox="1"/>
          <p:nvPr/>
        </p:nvSpPr>
        <p:spPr>
          <a:xfrm>
            <a:off x="4685142" y="3572804"/>
            <a:ext cx="1148157" cy="584775"/>
          </a:xfrm>
          <a:prstGeom prst="rect">
            <a:avLst/>
          </a:prstGeom>
          <a:noFill/>
        </p:spPr>
        <p:txBody>
          <a:bodyPr wrap="square" rtlCol="0">
            <a:spAutoFit/>
          </a:bodyPr>
          <a:lstStyle/>
          <a:p>
            <a:r>
              <a:rPr lang="en-US" altLang="zh-TW" sz="1600" b="1" dirty="0" smtClean="0">
                <a:latin typeface="華康儷粗圓" panose="020F0709000000000000" pitchFamily="49" charset="-120"/>
                <a:ea typeface="華康儷粗圓" panose="020F0709000000000000" pitchFamily="49" charset="-120"/>
              </a:rPr>
              <a:t>App</a:t>
            </a:r>
            <a:r>
              <a:rPr lang="zh-TW" altLang="en-US" sz="1600" b="1" dirty="0" smtClean="0">
                <a:latin typeface="華康儷粗圓" panose="020F0709000000000000" pitchFamily="49" charset="-120"/>
                <a:ea typeface="華康儷粗圓" panose="020F0709000000000000" pitchFamily="49" charset="-120"/>
              </a:rPr>
              <a:t>傳輸資料儲存</a:t>
            </a:r>
            <a:endParaRPr lang="zh-TW" altLang="en-US" sz="1600" b="1" dirty="0">
              <a:latin typeface="華康儷粗圓" panose="020F0709000000000000" pitchFamily="49" charset="-120"/>
              <a:ea typeface="華康儷粗圓" panose="020F0709000000000000" pitchFamily="49" charset="-120"/>
            </a:endParaRPr>
          </a:p>
        </p:txBody>
      </p:sp>
      <p:sp>
        <p:nvSpPr>
          <p:cNvPr id="2" name="橢圓 1"/>
          <p:cNvSpPr/>
          <p:nvPr/>
        </p:nvSpPr>
        <p:spPr>
          <a:xfrm>
            <a:off x="323528" y="-92546"/>
            <a:ext cx="8208912" cy="532859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 name="文字方塊 2"/>
          <p:cNvSpPr txBox="1"/>
          <p:nvPr/>
        </p:nvSpPr>
        <p:spPr>
          <a:xfrm>
            <a:off x="776236" y="999441"/>
            <a:ext cx="3705026" cy="830997"/>
          </a:xfrm>
          <a:prstGeom prst="rect">
            <a:avLst/>
          </a:prstGeom>
          <a:noFill/>
        </p:spPr>
        <p:txBody>
          <a:bodyPr wrap="square" rtlCol="0">
            <a:spAutoFit/>
          </a:bodyPr>
          <a:lstStyle/>
          <a:p>
            <a:r>
              <a:rPr lang="en-US" altLang="zh-TW" sz="1600" dirty="0" smtClean="0">
                <a:solidFill>
                  <a:srgbClr val="FF0000"/>
                </a:solidFill>
                <a:latin typeface="華康儷粗圓" panose="020F0709000000000000" pitchFamily="49" charset="-120"/>
                <a:ea typeface="華康儷粗圓" panose="020F0709000000000000" pitchFamily="49" charset="-120"/>
              </a:rPr>
              <a:t>M4:</a:t>
            </a:r>
            <a:r>
              <a:rPr lang="zh-TW" altLang="en-US" sz="1600" dirty="0" smtClean="0">
                <a:solidFill>
                  <a:srgbClr val="FF0000"/>
                </a:solidFill>
                <a:latin typeface="華康儷粗圓" panose="020F0709000000000000" pitchFamily="49" charset="-120"/>
                <a:ea typeface="華康儷粗圓" panose="020F0709000000000000" pitchFamily="49" charset="-120"/>
              </a:rPr>
              <a:t>意外造成資料外洩</a:t>
            </a:r>
            <a:endParaRPr lang="en-US" altLang="zh-TW" sz="1600" dirty="0" smtClean="0">
              <a:solidFill>
                <a:srgbClr val="FF0000"/>
              </a:solidFill>
              <a:latin typeface="華康儷粗圓" panose="020F0709000000000000" pitchFamily="49" charset="-120"/>
              <a:ea typeface="華康儷粗圓" panose="020F0709000000000000" pitchFamily="49" charset="-120"/>
            </a:endParaRPr>
          </a:p>
          <a:p>
            <a:r>
              <a:rPr lang="en-US" altLang="zh-TW" sz="1600" dirty="0" smtClean="0">
                <a:solidFill>
                  <a:srgbClr val="FF0000"/>
                </a:solidFill>
                <a:latin typeface="華康儷粗圓" panose="020F0709000000000000" pitchFamily="49" charset="-120"/>
                <a:ea typeface="華康儷粗圓" panose="020F0709000000000000" pitchFamily="49" charset="-120"/>
              </a:rPr>
              <a:t>M8:</a:t>
            </a:r>
            <a:r>
              <a:rPr lang="zh-TW" altLang="en-US" sz="1600" dirty="0" smtClean="0">
                <a:solidFill>
                  <a:srgbClr val="FF0000"/>
                </a:solidFill>
                <a:latin typeface="華康儷粗圓" panose="020F0709000000000000" pitchFamily="49" charset="-120"/>
                <a:ea typeface="華康儷粗圓" panose="020F0709000000000000" pitchFamily="49" charset="-120"/>
              </a:rPr>
              <a:t>對於不受信任輸入來源的檢測處置</a:t>
            </a:r>
            <a:endParaRPr lang="en-US" altLang="zh-TW" sz="1600" dirty="0" smtClean="0">
              <a:solidFill>
                <a:srgbClr val="FF0000"/>
              </a:solidFill>
              <a:latin typeface="華康儷粗圓" panose="020F0709000000000000" pitchFamily="49" charset="-120"/>
              <a:ea typeface="華康儷粗圓" panose="020F0709000000000000" pitchFamily="49" charset="-120"/>
            </a:endParaRPr>
          </a:p>
          <a:p>
            <a:r>
              <a:rPr lang="en-US" altLang="zh-TW" sz="1600" dirty="0" smtClean="0">
                <a:solidFill>
                  <a:srgbClr val="FF0000"/>
                </a:solidFill>
                <a:latin typeface="華康儷粗圓" panose="020F0709000000000000" pitchFamily="49" charset="-120"/>
                <a:ea typeface="華康儷粗圓" panose="020F0709000000000000" pitchFamily="49" charset="-120"/>
              </a:rPr>
              <a:t>M10:</a:t>
            </a:r>
            <a:r>
              <a:rPr lang="zh-TW" altLang="en-US" sz="1600" dirty="0" smtClean="0">
                <a:solidFill>
                  <a:srgbClr val="FF0000"/>
                </a:solidFill>
                <a:latin typeface="華康儷粗圓" panose="020F0709000000000000" pitchFamily="49" charset="-120"/>
                <a:ea typeface="華康儷粗圓" panose="020F0709000000000000" pitchFamily="49" charset="-120"/>
              </a:rPr>
              <a:t>封裝檔案保護不足</a:t>
            </a:r>
            <a:endParaRPr lang="zh-TW" altLang="en-US" sz="1600" dirty="0">
              <a:solidFill>
                <a:srgbClr val="FF0000"/>
              </a:solidFill>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309174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FF0066"/>
                </a:solidFill>
                <a:latin typeface="華康儷粗圓" panose="020F0709000000000000" pitchFamily="49" charset="-120"/>
                <a:ea typeface="華康儷粗圓" panose="020F0709000000000000" pitchFamily="49" charset="-120"/>
              </a:rPr>
              <a:t>OUTLINE</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2483768" y="1275606"/>
            <a:ext cx="6491064" cy="3394472"/>
          </a:xfrm>
        </p:spPr>
        <p:txBody>
          <a:bodyPr/>
          <a:lstStyle/>
          <a:p>
            <a:pPr marL="514350" indent="-514350">
              <a:buFont typeface="Wingdings" panose="05000000000000000000" pitchFamily="2" charset="2"/>
              <a:buAutoNum type="circleNumWdWhitePlain"/>
            </a:pPr>
            <a:r>
              <a:rPr lang="en-US" altLang="zh-TW" dirty="0">
                <a:latin typeface="華康儷粗圓" panose="020F0709000000000000" pitchFamily="49" charset="-120"/>
                <a:ea typeface="華康儷粗圓" panose="020F0709000000000000" pitchFamily="49" charset="-120"/>
              </a:rPr>
              <a:t>OWASP Top 10 </a:t>
            </a:r>
            <a:r>
              <a:rPr lang="en-US" altLang="zh-TW" dirty="0" smtClean="0">
                <a:latin typeface="華康儷粗圓" panose="020F0709000000000000" pitchFamily="49" charset="-120"/>
                <a:ea typeface="華康儷粗圓" panose="020F0709000000000000" pitchFamily="49" charset="-120"/>
              </a:rPr>
              <a:t>Mobile Risks</a:t>
            </a:r>
          </a:p>
          <a:p>
            <a:pPr marL="514350" indent="-514350">
              <a:buFont typeface="Wingdings" panose="05000000000000000000" pitchFamily="2" charset="2"/>
              <a:buAutoNum type="circleNumWdWhitePlain"/>
            </a:pPr>
            <a:r>
              <a:rPr lang="en-US" altLang="zh-TW" dirty="0" smtClean="0">
                <a:latin typeface="華康儷粗圓" panose="020F0709000000000000" pitchFamily="49" charset="-120"/>
                <a:ea typeface="華康儷粗圓" panose="020F0709000000000000" pitchFamily="49" charset="-120"/>
              </a:rPr>
              <a:t>Android </a:t>
            </a:r>
            <a:r>
              <a:rPr lang="zh-TW" altLang="en-US" dirty="0" smtClean="0">
                <a:latin typeface="華康儷粗圓" panose="020F0709000000000000" pitchFamily="49" charset="-120"/>
                <a:ea typeface="華康儷粗圓" panose="020F0709000000000000" pitchFamily="49" charset="-120"/>
              </a:rPr>
              <a:t>工具介紹</a:t>
            </a:r>
            <a:endParaRPr lang="en-US" altLang="zh-TW" dirty="0" smtClean="0">
              <a:latin typeface="華康儷粗圓" panose="020F0709000000000000" pitchFamily="49" charset="-120"/>
              <a:ea typeface="華康儷粗圓" panose="020F0709000000000000" pitchFamily="49" charset="-120"/>
            </a:endParaRPr>
          </a:p>
          <a:p>
            <a:pPr marL="514350" indent="-514350">
              <a:buFont typeface="Wingdings" panose="05000000000000000000" pitchFamily="2" charset="2"/>
              <a:buAutoNum type="circleNumWdWhitePlain"/>
            </a:pPr>
            <a:r>
              <a:rPr lang="en-US" altLang="zh-TW" dirty="0" smtClean="0">
                <a:latin typeface="華康儷粗圓" panose="020F0709000000000000" pitchFamily="49" charset="-120"/>
                <a:ea typeface="華康儷粗圓" panose="020F0709000000000000" pitchFamily="49" charset="-120"/>
              </a:rPr>
              <a:t>Android</a:t>
            </a:r>
            <a:r>
              <a:rPr lang="zh-TW" altLang="en-US" dirty="0" smtClean="0">
                <a:latin typeface="華康儷粗圓" panose="020F0709000000000000" pitchFamily="49" charset="-120"/>
                <a:ea typeface="華康儷粗圓" panose="020F0709000000000000" pitchFamily="49" charset="-120"/>
              </a:rPr>
              <a:t> 封包截取</a:t>
            </a:r>
            <a:endParaRPr lang="en-US" altLang="zh-TW" dirty="0" smtClean="0">
              <a:latin typeface="華康儷粗圓" panose="020F0709000000000000" pitchFamily="49" charset="-120"/>
              <a:ea typeface="華康儷粗圓" panose="020F0709000000000000" pitchFamily="49" charset="-120"/>
            </a:endParaRPr>
          </a:p>
          <a:p>
            <a:pPr marL="514350" indent="-514350">
              <a:buFont typeface="Wingdings" panose="05000000000000000000" pitchFamily="2" charset="2"/>
              <a:buAutoNum type="circleNumWdWhitePlain"/>
            </a:pPr>
            <a:r>
              <a:rPr lang="en-US" altLang="zh-TW" dirty="0" smtClean="0">
                <a:latin typeface="華康儷粗圓" panose="020F0709000000000000" pitchFamily="49" charset="-120"/>
                <a:ea typeface="華康儷粗圓" panose="020F0709000000000000" pitchFamily="49" charset="-120"/>
              </a:rPr>
              <a:t>Android </a:t>
            </a:r>
            <a:r>
              <a:rPr lang="zh-TW" altLang="en-US" dirty="0" smtClean="0">
                <a:latin typeface="華康儷粗圓" panose="020F0709000000000000" pitchFamily="49" charset="-120"/>
                <a:ea typeface="華康儷粗圓" panose="020F0709000000000000" pitchFamily="49" charset="-120"/>
              </a:rPr>
              <a:t>封包截取實例</a:t>
            </a: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3265592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smtClean="0">
                <a:solidFill>
                  <a:srgbClr val="FF0066"/>
                </a:solidFill>
                <a:latin typeface="華康儷粗圓" panose="020F0709000000000000" pitchFamily="49" charset="-120"/>
                <a:ea typeface="華康儷粗圓" panose="020F0709000000000000" pitchFamily="49" charset="-120"/>
              </a:rPr>
              <a:t>M4-</a:t>
            </a:r>
            <a:r>
              <a:rPr lang="zh-TW" altLang="en-US" sz="3600" dirty="0" smtClean="0">
                <a:solidFill>
                  <a:srgbClr val="FF0066"/>
                </a:solidFill>
                <a:latin typeface="華康儷粗圓" panose="020F0709000000000000" pitchFamily="49" charset="-120"/>
                <a:ea typeface="華康儷粗圓" panose="020F0709000000000000" pitchFamily="49" charset="-120"/>
              </a:rPr>
              <a:t>非故意</a:t>
            </a:r>
            <a:r>
              <a:rPr lang="en-US" altLang="zh-TW" sz="3600" dirty="0" smtClean="0">
                <a:solidFill>
                  <a:srgbClr val="FF0066"/>
                </a:solidFill>
                <a:latin typeface="華康儷粗圓" panose="020F0709000000000000" pitchFamily="49" charset="-120"/>
                <a:ea typeface="華康儷粗圓" panose="020F0709000000000000" pitchFamily="49" charset="-120"/>
              </a:rPr>
              <a:t>/</a:t>
            </a:r>
            <a:r>
              <a:rPr lang="zh-TW" altLang="en-US" sz="3600" dirty="0" smtClean="0">
                <a:solidFill>
                  <a:srgbClr val="FF0066"/>
                </a:solidFill>
                <a:latin typeface="華康儷粗圓" panose="020F0709000000000000" pitchFamily="49" charset="-120"/>
                <a:ea typeface="華康儷粗圓" panose="020F0709000000000000" pitchFamily="49" charset="-120"/>
              </a:rPr>
              <a:t>意外造成資料外洩</a:t>
            </a:r>
            <a:endParaRPr lang="zh-TW" altLang="en-US" sz="3600"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1403648" y="1563638"/>
            <a:ext cx="5626968" cy="3102993"/>
          </a:xfrm>
        </p:spPr>
        <p:txBody>
          <a:bodyPr/>
          <a:lstStyle/>
          <a:p>
            <a:pPr algn="l"/>
            <a:r>
              <a:rPr lang="zh-TW" altLang="en-US" dirty="0" smtClean="0">
                <a:latin typeface="華康儷粗圓" panose="020F0709000000000000" pitchFamily="49" charset="-120"/>
                <a:ea typeface="華康儷粗圓" panose="020F0709000000000000" pitchFamily="49" charset="-120"/>
              </a:rPr>
              <a:t>當應用程式存取</a:t>
            </a:r>
            <a:r>
              <a:rPr lang="en-US" altLang="zh-TW" dirty="0" smtClean="0">
                <a:latin typeface="華康儷粗圓" panose="020F0709000000000000" pitchFamily="49" charset="-120"/>
                <a:ea typeface="華康儷粗圓" panose="020F0709000000000000" pitchFamily="49" charset="-120"/>
              </a:rPr>
              <a:t>DATA</a:t>
            </a:r>
            <a:r>
              <a:rPr lang="zh-TW" altLang="en-US" dirty="0" smtClean="0">
                <a:latin typeface="華康儷粗圓" panose="020F0709000000000000" pitchFamily="49" charset="-120"/>
                <a:ea typeface="華康儷粗圓" panose="020F0709000000000000" pitchFamily="49" charset="-120"/>
              </a:rPr>
              <a:t>的位置是脆弱的，漏洞即產生</a:t>
            </a:r>
            <a:endParaRPr lang="en-US" altLang="zh-TW" dirty="0" smtClean="0">
              <a:latin typeface="華康儷粗圓" panose="020F0709000000000000" pitchFamily="49" charset="-120"/>
              <a:ea typeface="華康儷粗圓" panose="020F0709000000000000" pitchFamily="49" charset="-120"/>
            </a:endParaRPr>
          </a:p>
          <a:p>
            <a:pPr algn="l"/>
            <a:r>
              <a:rPr lang="en-US" altLang="zh-TW" dirty="0" smtClean="0">
                <a:solidFill>
                  <a:schemeClr val="accent5">
                    <a:lumMod val="75000"/>
                  </a:schemeClr>
                </a:solidFill>
                <a:latin typeface="華康儷粗圓" panose="020F0709000000000000" pitchFamily="49" charset="-120"/>
                <a:ea typeface="華康儷粗圓" panose="020F0709000000000000" pitchFamily="49" charset="-120"/>
              </a:rPr>
              <a:t>Ex:</a:t>
            </a:r>
            <a:r>
              <a:rPr lang="zh-TW" altLang="en-US" dirty="0" smtClean="0">
                <a:solidFill>
                  <a:schemeClr val="accent5">
                    <a:lumMod val="75000"/>
                  </a:schemeClr>
                </a:solidFill>
                <a:latin typeface="華康儷粗圓" panose="020F0709000000000000" pitchFamily="49" charset="-120"/>
                <a:ea typeface="華康儷粗圓" panose="020F0709000000000000" pitchFamily="49" charset="-120"/>
              </a:rPr>
              <a:t>用戶登入銀行時將密碼複製到剪貼簿，此時惡意程式通過訪問剪貼簿獲取密碼</a:t>
            </a:r>
            <a:endParaRPr lang="en-US" altLang="zh-TW" dirty="0" smtClean="0">
              <a:solidFill>
                <a:schemeClr val="accent5">
                  <a:lumMod val="75000"/>
                </a:schemeClr>
              </a:solidFill>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997563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560" y="555526"/>
            <a:ext cx="8229600" cy="857250"/>
          </a:xfrm>
        </p:spPr>
        <p:txBody>
          <a:bodyPr>
            <a:normAutofit/>
          </a:bodyPr>
          <a:lstStyle/>
          <a:p>
            <a:r>
              <a:rPr lang="en-US" altLang="zh-TW" sz="3600" dirty="0">
                <a:solidFill>
                  <a:srgbClr val="FF0066"/>
                </a:solidFill>
                <a:latin typeface="華康儷粗圓" panose="020F0709000000000000" pitchFamily="49" charset="-120"/>
                <a:ea typeface="華康儷粗圓" panose="020F0709000000000000" pitchFamily="49" charset="-120"/>
              </a:rPr>
              <a:t>M4-</a:t>
            </a:r>
            <a:r>
              <a:rPr lang="zh-TW" altLang="en-US" sz="3600" dirty="0">
                <a:solidFill>
                  <a:srgbClr val="FF0066"/>
                </a:solidFill>
                <a:latin typeface="華康儷粗圓" panose="020F0709000000000000" pitchFamily="49" charset="-120"/>
                <a:ea typeface="華康儷粗圓" panose="020F0709000000000000" pitchFamily="49" charset="-120"/>
              </a:rPr>
              <a:t>非故意</a:t>
            </a:r>
            <a:r>
              <a:rPr lang="en-US" altLang="zh-TW" sz="3600" dirty="0">
                <a:solidFill>
                  <a:srgbClr val="FF0066"/>
                </a:solidFill>
                <a:latin typeface="華康儷粗圓" panose="020F0709000000000000" pitchFamily="49" charset="-120"/>
                <a:ea typeface="華康儷粗圓" panose="020F0709000000000000" pitchFamily="49" charset="-120"/>
              </a:rPr>
              <a:t>/</a:t>
            </a:r>
            <a:r>
              <a:rPr lang="zh-TW" altLang="en-US" sz="3600" dirty="0">
                <a:solidFill>
                  <a:srgbClr val="FF0066"/>
                </a:solidFill>
                <a:latin typeface="華康儷粗圓" panose="020F0709000000000000" pitchFamily="49" charset="-120"/>
                <a:ea typeface="華康儷粗圓" panose="020F0709000000000000" pitchFamily="49" charset="-120"/>
              </a:rPr>
              <a:t>意外造成資料外洩</a:t>
            </a:r>
          </a:p>
        </p:txBody>
      </p:sp>
      <p:sp>
        <p:nvSpPr>
          <p:cNvPr id="3" name="內容版面配置區 2"/>
          <p:cNvSpPr>
            <a:spLocks noGrp="1"/>
          </p:cNvSpPr>
          <p:nvPr>
            <p:ph idx="1"/>
          </p:nvPr>
        </p:nvSpPr>
        <p:spPr>
          <a:xfrm>
            <a:off x="1331640" y="1491630"/>
            <a:ext cx="4906888" cy="3102993"/>
          </a:xfrm>
        </p:spPr>
        <p:txBody>
          <a:bodyPr>
            <a:normAutofit fontScale="85000" lnSpcReduction="10000"/>
          </a:bodyPr>
          <a:lstStyle/>
          <a:p>
            <a:pPr algn="l"/>
            <a:r>
              <a:rPr lang="zh-TW" altLang="en-US" dirty="0" smtClean="0">
                <a:solidFill>
                  <a:srgbClr val="C00000"/>
                </a:solidFill>
                <a:latin typeface="華康儷粗圓" panose="020F0709000000000000" pitchFamily="49" charset="-120"/>
                <a:ea typeface="華康儷粗圓" panose="020F0709000000000000" pitchFamily="49" charset="-120"/>
              </a:rPr>
              <a:t>發生位置</a:t>
            </a:r>
            <a:r>
              <a:rPr lang="en-US" altLang="zh-TW" dirty="0" smtClean="0">
                <a:solidFill>
                  <a:srgbClr val="C00000"/>
                </a:solidFill>
                <a:latin typeface="華康儷粗圓" panose="020F0709000000000000" pitchFamily="49" charset="-120"/>
                <a:ea typeface="華康儷粗圓" panose="020F0709000000000000" pitchFamily="49" charset="-120"/>
              </a:rPr>
              <a:t>:</a:t>
            </a:r>
          </a:p>
          <a:p>
            <a:pPr marL="457200" indent="-457200" algn="l">
              <a:buFont typeface="Wingdings" panose="05000000000000000000" pitchFamily="2" charset="2"/>
              <a:buChar char="ü"/>
            </a:pPr>
            <a:r>
              <a:rPr lang="zh-TW" altLang="en-US" dirty="0" smtClean="0">
                <a:latin typeface="華康儷粗圓" panose="020F0709000000000000" pitchFamily="49" charset="-120"/>
                <a:ea typeface="華康儷粗圓" panose="020F0709000000000000" pitchFamily="49" charset="-120"/>
              </a:rPr>
              <a:t>剪貼</a:t>
            </a:r>
            <a:r>
              <a:rPr lang="zh-TW" altLang="en-US" dirty="0">
                <a:latin typeface="華康儷粗圓" panose="020F0709000000000000" pitchFamily="49" charset="-120"/>
                <a:ea typeface="華康儷粗圓" panose="020F0709000000000000" pitchFamily="49" charset="-120"/>
              </a:rPr>
              <a:t>簿</a:t>
            </a:r>
            <a:endParaRPr lang="en-US" altLang="zh-TW" dirty="0">
              <a:latin typeface="華康儷粗圓" panose="020F0709000000000000" pitchFamily="49" charset="-120"/>
              <a:ea typeface="華康儷粗圓" panose="020F0709000000000000" pitchFamily="49" charset="-120"/>
            </a:endParaRPr>
          </a:p>
          <a:p>
            <a:pPr marL="457200" indent="-457200" algn="l">
              <a:buFont typeface="Wingdings" panose="05000000000000000000" pitchFamily="2" charset="2"/>
              <a:buChar char="ü"/>
            </a:pPr>
            <a:r>
              <a:rPr lang="en-US" altLang="zh-TW" dirty="0" smtClean="0">
                <a:latin typeface="華康儷粗圓" panose="020F0709000000000000" pitchFamily="49" charset="-120"/>
                <a:ea typeface="華康儷粗圓" panose="020F0709000000000000" pitchFamily="49" charset="-120"/>
              </a:rPr>
              <a:t>URL</a:t>
            </a:r>
            <a:r>
              <a:rPr lang="zh-TW" altLang="en-US" dirty="0" smtClean="0">
                <a:latin typeface="華康儷粗圓" panose="020F0709000000000000" pitchFamily="49" charset="-120"/>
                <a:ea typeface="華康儷粗圓" panose="020F0709000000000000" pitchFamily="49" charset="-120"/>
              </a:rPr>
              <a:t>暫存</a:t>
            </a:r>
            <a:endParaRPr lang="en-US" altLang="zh-TW" dirty="0" smtClean="0">
              <a:latin typeface="華康儷粗圓" panose="020F0709000000000000" pitchFamily="49" charset="-120"/>
              <a:ea typeface="華康儷粗圓" panose="020F0709000000000000" pitchFamily="49" charset="-120"/>
            </a:endParaRPr>
          </a:p>
          <a:p>
            <a:pPr marL="457200" indent="-457200" algn="l">
              <a:buFont typeface="Wingdings" panose="05000000000000000000" pitchFamily="2" charset="2"/>
              <a:buChar char="ü"/>
            </a:pPr>
            <a:r>
              <a:rPr lang="en-US" altLang="zh-TW" dirty="0" smtClean="0">
                <a:latin typeface="華康儷粗圓" panose="020F0709000000000000" pitchFamily="49" charset="-120"/>
                <a:ea typeface="華康儷粗圓" panose="020F0709000000000000" pitchFamily="49" charset="-120"/>
              </a:rPr>
              <a:t>Cookies</a:t>
            </a:r>
          </a:p>
          <a:p>
            <a:pPr marL="457200" indent="-457200" algn="l">
              <a:buFont typeface="Wingdings" panose="05000000000000000000" pitchFamily="2" charset="2"/>
              <a:buChar char="ü"/>
            </a:pPr>
            <a:r>
              <a:rPr lang="en-US" altLang="zh-TW" dirty="0" smtClean="0">
                <a:latin typeface="華康儷粗圓" panose="020F0709000000000000" pitchFamily="49" charset="-120"/>
                <a:ea typeface="華康儷粗圓" panose="020F0709000000000000" pitchFamily="49" charset="-120"/>
              </a:rPr>
              <a:t>Logging</a:t>
            </a:r>
          </a:p>
          <a:p>
            <a:pPr marL="457200" indent="-457200" algn="l">
              <a:buFont typeface="Wingdings" panose="05000000000000000000" pitchFamily="2" charset="2"/>
              <a:buChar char="ü"/>
            </a:pPr>
            <a:r>
              <a:rPr lang="en-US" altLang="zh-TW" dirty="0" smtClean="0">
                <a:latin typeface="華康儷粗圓" panose="020F0709000000000000" pitchFamily="49" charset="-120"/>
                <a:ea typeface="華康儷粗圓" panose="020F0709000000000000" pitchFamily="49" charset="-120"/>
              </a:rPr>
              <a:t>Keyboard press Caching</a:t>
            </a:r>
          </a:p>
          <a:p>
            <a:pPr marL="457200" indent="-457200" algn="l">
              <a:buFont typeface="Wingdings" panose="05000000000000000000" pitchFamily="2" charset="2"/>
              <a:buChar char="ü"/>
            </a:pPr>
            <a:endParaRPr lang="en-US" altLang="zh-TW" dirty="0" smtClean="0">
              <a:latin typeface="華康儷粗圓" panose="020F0709000000000000" pitchFamily="49" charset="-120"/>
              <a:ea typeface="華康儷粗圓" panose="020F0709000000000000" pitchFamily="49" charset="-120"/>
            </a:endParaRPr>
          </a:p>
          <a:p>
            <a:pPr algn="l"/>
            <a:endParaRPr lang="en-US" altLang="zh-TW" dirty="0" smtClean="0">
              <a:latin typeface="華康儷粗圓" panose="020F0709000000000000" pitchFamily="49" charset="-120"/>
              <a:ea typeface="華康儷粗圓" panose="020F0709000000000000" pitchFamily="49" charset="-120"/>
            </a:endParaRPr>
          </a:p>
          <a:p>
            <a:pPr marL="0" indent="0" algn="l">
              <a:buNone/>
            </a:pP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3820043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528" y="634380"/>
            <a:ext cx="8229600" cy="857250"/>
          </a:xfrm>
        </p:spPr>
        <p:txBody>
          <a:bodyPr>
            <a:noAutofit/>
          </a:bodyPr>
          <a:lstStyle/>
          <a:p>
            <a:r>
              <a:rPr lang="en-US" altLang="zh-TW" sz="3600" dirty="0" smtClean="0">
                <a:solidFill>
                  <a:srgbClr val="FF0066"/>
                </a:solidFill>
                <a:latin typeface="華康儷粗圓" panose="020F0709000000000000" pitchFamily="49" charset="-120"/>
                <a:ea typeface="華康儷粗圓" panose="020F0709000000000000" pitchFamily="49" charset="-120"/>
              </a:rPr>
              <a:t>M8-</a:t>
            </a:r>
            <a:r>
              <a:rPr lang="zh-TW" altLang="en-US" sz="3600" dirty="0" smtClean="0">
                <a:solidFill>
                  <a:srgbClr val="FF0066"/>
                </a:solidFill>
                <a:latin typeface="華康儷粗圓" panose="020F0709000000000000" pitchFamily="49" charset="-120"/>
                <a:ea typeface="華康儷粗圓" panose="020F0709000000000000" pitchFamily="49" charset="-120"/>
              </a:rPr>
              <a:t>對於不受信任輸入來源的檢測處置</a:t>
            </a:r>
            <a:endParaRPr lang="zh-TW" altLang="en-US" sz="3600"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323528" y="1923678"/>
            <a:ext cx="6707088" cy="3102993"/>
          </a:xfrm>
        </p:spPr>
        <p:txBody>
          <a:bodyPr/>
          <a:lstStyle/>
          <a:p>
            <a:pPr algn="l"/>
            <a:r>
              <a:rPr lang="zh-TW" altLang="en-US" sz="3600" dirty="0" smtClean="0">
                <a:latin typeface="華康儷粗圓" panose="020F0709000000000000" pitchFamily="49" charset="-120"/>
                <a:ea typeface="華康儷粗圓" panose="020F0709000000000000" pitchFamily="49" charset="-120"/>
              </a:rPr>
              <a:t>在</a:t>
            </a:r>
            <a:r>
              <a:rPr lang="en-US" altLang="zh-TW" sz="3600" dirty="0" smtClean="0">
                <a:latin typeface="華康儷粗圓" panose="020F0709000000000000" pitchFamily="49" charset="-120"/>
                <a:ea typeface="華康儷粗圓" panose="020F0709000000000000" pitchFamily="49" charset="-120"/>
              </a:rPr>
              <a:t>APP</a:t>
            </a:r>
            <a:r>
              <a:rPr lang="zh-TW" altLang="en-US" sz="3600" dirty="0" smtClean="0">
                <a:latin typeface="華康儷粗圓" panose="020F0709000000000000" pitchFamily="49" charset="-120"/>
                <a:ea typeface="華康儷粗圓" panose="020F0709000000000000" pitchFamily="49" charset="-120"/>
              </a:rPr>
              <a:t>中，開發者應該檢驗應用</a:t>
            </a:r>
            <a:r>
              <a:rPr lang="zh-TW" altLang="en-US" sz="3600" dirty="0">
                <a:latin typeface="華康儷粗圓" panose="020F0709000000000000" pitchFamily="49" charset="-120"/>
                <a:ea typeface="華康儷粗圓" panose="020F0709000000000000" pitchFamily="49" charset="-120"/>
              </a:rPr>
              <a:t>程式</a:t>
            </a:r>
            <a:r>
              <a:rPr lang="zh-TW" altLang="en-US" sz="3600" dirty="0" smtClean="0">
                <a:latin typeface="華康儷粗圓" panose="020F0709000000000000" pitchFamily="49" charset="-120"/>
                <a:ea typeface="華康儷粗圓" panose="020F0709000000000000" pitchFamily="49" charset="-120"/>
              </a:rPr>
              <a:t>，因為應用程式可能是由駭客精心設計</a:t>
            </a:r>
            <a:r>
              <a:rPr lang="zh-TW" altLang="en-US" sz="3600" dirty="0">
                <a:latin typeface="華康儷粗圓" panose="020F0709000000000000" pitchFamily="49" charset="-120"/>
                <a:ea typeface="華康儷粗圓" panose="020F0709000000000000" pitchFamily="49" charset="-120"/>
              </a:rPr>
              <a:t>，</a:t>
            </a:r>
            <a:r>
              <a:rPr lang="zh-TW" altLang="en-US" sz="3600" dirty="0" smtClean="0">
                <a:latin typeface="華康儷粗圓" panose="020F0709000000000000" pitchFamily="49" charset="-120"/>
                <a:ea typeface="華康儷粗圓" panose="020F0709000000000000" pitchFamily="49" charset="-120"/>
              </a:rPr>
              <a:t>不可信任的輸入可能導致應用中的其他安全風險</a:t>
            </a:r>
            <a:endParaRPr lang="en-US" altLang="zh-TW" sz="3600" dirty="0" smtClean="0">
              <a:latin typeface="華康儷粗圓" panose="020F0709000000000000" pitchFamily="49" charset="-120"/>
              <a:ea typeface="華康儷粗圓" panose="020F0709000000000000" pitchFamily="49" charset="-120"/>
            </a:endParaRPr>
          </a:p>
          <a:p>
            <a:pPr algn="l"/>
            <a:endParaRPr lang="zh-TW" altLang="en-US" sz="3600"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1492858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2536" y="666013"/>
            <a:ext cx="8229600" cy="857250"/>
          </a:xfrm>
        </p:spPr>
        <p:txBody>
          <a:bodyPr>
            <a:noAutofit/>
          </a:bodyPr>
          <a:lstStyle/>
          <a:p>
            <a:r>
              <a:rPr lang="en-US" altLang="zh-TW" sz="3200" dirty="0">
                <a:solidFill>
                  <a:srgbClr val="FF0066"/>
                </a:solidFill>
                <a:latin typeface="華康儷粗圓" panose="020F0709000000000000" pitchFamily="49" charset="-120"/>
                <a:ea typeface="華康儷粗圓" panose="020F0709000000000000" pitchFamily="49" charset="-120"/>
              </a:rPr>
              <a:t>M8-</a:t>
            </a:r>
            <a:r>
              <a:rPr lang="zh-TW" altLang="en-US" sz="3200" dirty="0">
                <a:solidFill>
                  <a:srgbClr val="FF0066"/>
                </a:solidFill>
                <a:latin typeface="華康儷粗圓" panose="020F0709000000000000" pitchFamily="49" charset="-120"/>
                <a:ea typeface="華康儷粗圓" panose="020F0709000000000000" pitchFamily="49" charset="-120"/>
              </a:rPr>
              <a:t>對於不受信任輸入來源的檢測處置</a:t>
            </a:r>
          </a:p>
        </p:txBody>
      </p:sp>
      <p:sp>
        <p:nvSpPr>
          <p:cNvPr id="3" name="內容版面配置區 2"/>
          <p:cNvSpPr>
            <a:spLocks noGrp="1"/>
          </p:cNvSpPr>
          <p:nvPr>
            <p:ph idx="1"/>
          </p:nvPr>
        </p:nvSpPr>
        <p:spPr>
          <a:xfrm>
            <a:off x="457200" y="1491630"/>
            <a:ext cx="7643192" cy="3456384"/>
          </a:xfrm>
        </p:spPr>
        <p:txBody>
          <a:bodyPr>
            <a:normAutofit fontScale="85000" lnSpcReduction="20000"/>
          </a:bodyPr>
          <a:lstStyle/>
          <a:p>
            <a:pPr algn="l"/>
            <a:r>
              <a:rPr lang="en-US" altLang="zh-TW" dirty="0">
                <a:latin typeface="華康儷粗圓" panose="020F0709000000000000" pitchFamily="49" charset="-120"/>
                <a:ea typeface="華康儷粗圓" panose="020F0709000000000000" pitchFamily="49" charset="-120"/>
              </a:rPr>
              <a:t>Ex</a:t>
            </a:r>
            <a:r>
              <a:rPr lang="en-US" altLang="zh-TW" dirty="0" smtClean="0">
                <a:latin typeface="華康儷粗圓" panose="020F0709000000000000" pitchFamily="49" charset="-120"/>
                <a:ea typeface="華康儷粗圓" panose="020F0709000000000000" pitchFamily="49" charset="-120"/>
              </a:rPr>
              <a:t>:</a:t>
            </a:r>
          </a:p>
          <a:p>
            <a:pPr algn="l"/>
            <a:r>
              <a:rPr lang="en-US" altLang="zh-TW" dirty="0" smtClean="0">
                <a:latin typeface="華康儷粗圓" panose="020F0709000000000000" pitchFamily="49" charset="-120"/>
                <a:ea typeface="華康儷粗圓" panose="020F0709000000000000" pitchFamily="49" charset="-120"/>
              </a:rPr>
              <a:t>Skype</a:t>
            </a:r>
            <a:r>
              <a:rPr lang="zh-TW" altLang="en-US" dirty="0">
                <a:latin typeface="華康儷粗圓" panose="020F0709000000000000" pitchFamily="49" charset="-120"/>
                <a:ea typeface="華康儷粗圓" panose="020F0709000000000000" pitchFamily="49" charset="-120"/>
              </a:rPr>
              <a:t>應用程式具有</a:t>
            </a:r>
            <a:r>
              <a:rPr lang="en-US" altLang="zh-TW" dirty="0">
                <a:latin typeface="華康儷粗圓" panose="020F0709000000000000" pitchFamily="49" charset="-120"/>
                <a:ea typeface="華康儷粗圓" panose="020F0709000000000000" pitchFamily="49" charset="-120"/>
              </a:rPr>
              <a:t>HTML</a:t>
            </a:r>
            <a:r>
              <a:rPr lang="zh-TW" altLang="en-US" dirty="0">
                <a:latin typeface="華康儷粗圓" panose="020F0709000000000000" pitchFamily="49" charset="-120"/>
                <a:ea typeface="華康儷粗圓" panose="020F0709000000000000" pitchFamily="49" charset="-120"/>
              </a:rPr>
              <a:t>或</a:t>
            </a:r>
            <a:r>
              <a:rPr lang="en-US" altLang="zh-TW" dirty="0">
                <a:latin typeface="華康儷粗圓" panose="020F0709000000000000" pitchFamily="49" charset="-120"/>
                <a:ea typeface="華康儷粗圓" panose="020F0709000000000000" pitchFamily="49" charset="-120"/>
              </a:rPr>
              <a:t>Script Injection</a:t>
            </a:r>
            <a:r>
              <a:rPr lang="zh-TW" altLang="en-US" dirty="0">
                <a:latin typeface="華康儷粗圓" panose="020F0709000000000000" pitchFamily="49" charset="-120"/>
                <a:ea typeface="華康儷粗圓" panose="020F0709000000000000" pitchFamily="49" charset="-120"/>
              </a:rPr>
              <a:t>弱點，攻擊者只要事先把具有惡意連結</a:t>
            </a:r>
            <a:r>
              <a:rPr lang="zh-TW" altLang="en-US" dirty="0" smtClean="0">
                <a:latin typeface="華康儷粗圓" panose="020F0709000000000000" pitchFamily="49" charset="-120"/>
                <a:ea typeface="華康儷粗圓" panose="020F0709000000000000" pitchFamily="49" charset="-120"/>
              </a:rPr>
              <a:t>的</a:t>
            </a:r>
            <a:r>
              <a:rPr lang="en-US" altLang="zh-TW" dirty="0" err="1" smtClean="0">
                <a:latin typeface="華康儷粗圓" panose="020F0709000000000000" pitchFamily="49" charset="-120"/>
                <a:ea typeface="華康儷粗圓" panose="020F0709000000000000" pitchFamily="49" charset="-120"/>
              </a:rPr>
              <a:t>iframe</a:t>
            </a:r>
            <a:r>
              <a:rPr lang="zh-TW" altLang="en-US" dirty="0">
                <a:latin typeface="華康儷粗圓" panose="020F0709000000000000" pitchFamily="49" charset="-120"/>
                <a:ea typeface="華康儷粗圓" panose="020F0709000000000000" pitchFamily="49" charset="-120"/>
              </a:rPr>
              <a:t>寫入某個特定網頁：</a:t>
            </a:r>
          </a:p>
          <a:p>
            <a:pPr marL="0" indent="0" algn="l">
              <a:buNone/>
            </a:pPr>
            <a:r>
              <a:rPr lang="en-US" altLang="zh-TW" sz="2600" b="1" dirty="0" smtClean="0">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     </a:t>
            </a:r>
            <a:r>
              <a:rPr lang="en-US" altLang="zh-TW" sz="2600" b="1" dirty="0" smtClean="0">
                <a:solidFill>
                  <a:srgbClr val="C0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 &lt;</a:t>
            </a:r>
            <a:r>
              <a:rPr lang="en-US" altLang="zh-TW" sz="2600" b="1" dirty="0" err="1" smtClean="0">
                <a:solidFill>
                  <a:srgbClr val="C0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iframe</a:t>
            </a:r>
            <a:r>
              <a:rPr lang="zh-TW" altLang="en-US" sz="2600" b="1" dirty="0">
                <a:solidFill>
                  <a:srgbClr val="C0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 </a:t>
            </a:r>
            <a:r>
              <a:rPr lang="en-US" altLang="zh-TW" sz="2600" b="1" dirty="0" err="1" smtClean="0">
                <a:solidFill>
                  <a:srgbClr val="C0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src</a:t>
            </a:r>
            <a:r>
              <a:rPr lang="en-US" altLang="zh-TW" sz="2600" b="1" dirty="0">
                <a:solidFill>
                  <a:srgbClr val="C0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="skype:17031234567?call"&gt;&lt;/</a:t>
            </a:r>
            <a:r>
              <a:rPr lang="en-US" altLang="zh-TW" sz="2600" b="1" dirty="0" err="1">
                <a:solidFill>
                  <a:srgbClr val="C0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iframe</a:t>
            </a:r>
            <a:r>
              <a:rPr lang="en-US" altLang="zh-TW" sz="2600" b="1" dirty="0" smtClean="0">
                <a:solidFill>
                  <a:srgbClr val="C0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rPr>
              <a:t>&gt;</a:t>
            </a:r>
            <a:endParaRPr lang="en-US" altLang="zh-TW" sz="2600" b="1" dirty="0">
              <a:solidFill>
                <a:srgbClr val="C00000"/>
              </a:solidFill>
              <a:effectLst>
                <a:outerShdw blurRad="38100" dist="38100" dir="2700000" algn="tl">
                  <a:srgbClr val="000000">
                    <a:alpha val="43137"/>
                  </a:srgbClr>
                </a:outerShdw>
              </a:effectLst>
              <a:latin typeface="華康儷粗圓" panose="020F0709000000000000" pitchFamily="49" charset="-120"/>
              <a:ea typeface="華康儷粗圓" panose="020F0709000000000000" pitchFamily="49" charset="-120"/>
            </a:endParaRPr>
          </a:p>
          <a:p>
            <a:pPr algn="l"/>
            <a:r>
              <a:rPr lang="zh-TW" altLang="en-US" dirty="0">
                <a:latin typeface="華康儷粗圓" panose="020F0709000000000000" pitchFamily="49" charset="-120"/>
                <a:ea typeface="華康儷粗圓" panose="020F0709000000000000" pitchFamily="49" charset="-120"/>
              </a:rPr>
              <a:t>一但可攜式行動裝置的瀏覽器讀取到此</a:t>
            </a:r>
            <a:r>
              <a:rPr lang="en-US" altLang="zh-TW" dirty="0" err="1">
                <a:latin typeface="華康儷粗圓" panose="020F0709000000000000" pitchFamily="49" charset="-120"/>
                <a:ea typeface="華康儷粗圓" panose="020F0709000000000000" pitchFamily="49" charset="-120"/>
              </a:rPr>
              <a:t>iframe</a:t>
            </a:r>
            <a:r>
              <a:rPr lang="zh-TW" altLang="en-US" dirty="0">
                <a:latin typeface="華康儷粗圓" panose="020F0709000000000000" pitchFamily="49" charset="-120"/>
                <a:ea typeface="華康儷粗圓" panose="020F0709000000000000" pitchFamily="49" charset="-120"/>
              </a:rPr>
              <a:t>程式碼時，</a:t>
            </a:r>
            <a:r>
              <a:rPr lang="en-US" altLang="zh-TW" dirty="0">
                <a:latin typeface="華康儷粗圓" panose="020F0709000000000000" pitchFamily="49" charset="-120"/>
                <a:ea typeface="華康儷粗圓" panose="020F0709000000000000" pitchFamily="49" charset="-120"/>
              </a:rPr>
              <a:t>Skype</a:t>
            </a:r>
            <a:r>
              <a:rPr lang="zh-TW" altLang="en-US" dirty="0">
                <a:latin typeface="華康儷粗圓" panose="020F0709000000000000" pitchFamily="49" charset="-120"/>
                <a:ea typeface="華康儷粗圓" panose="020F0709000000000000" pitchFamily="49" charset="-120"/>
              </a:rPr>
              <a:t>應用程式將無需使用者授權，自動開始播</a:t>
            </a:r>
            <a:r>
              <a:rPr lang="zh-TW" altLang="en-US" dirty="0" smtClean="0">
                <a:latin typeface="華康儷粗圓" panose="020F0709000000000000" pitchFamily="49" charset="-120"/>
                <a:ea typeface="華康儷粗圓" panose="020F0709000000000000" pitchFamily="49" charset="-120"/>
              </a:rPr>
              <a:t>號給</a:t>
            </a:r>
            <a:r>
              <a:rPr lang="zh-TW" altLang="en-US" dirty="0">
                <a:latin typeface="華康儷粗圓" panose="020F0709000000000000" pitchFamily="49" charset="-120"/>
                <a:ea typeface="華康儷粗圓" panose="020F0709000000000000" pitchFamily="49" charset="-120"/>
              </a:rPr>
              <a:t>指定的電話號碼。</a:t>
            </a:r>
          </a:p>
        </p:txBody>
      </p:sp>
    </p:spTree>
    <p:extLst>
      <p:ext uri="{BB962C8B-B14F-4D97-AF65-F5344CB8AC3E}">
        <p14:creationId xmlns:p14="http://schemas.microsoft.com/office/powerpoint/2010/main" val="189174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520" y="843558"/>
            <a:ext cx="8229600" cy="857250"/>
          </a:xfrm>
        </p:spPr>
        <p:txBody>
          <a:bodyPr/>
          <a:lstStyle/>
          <a:p>
            <a:r>
              <a:rPr lang="en-US" altLang="zh-TW" dirty="0" smtClean="0">
                <a:solidFill>
                  <a:srgbClr val="FF0066"/>
                </a:solidFill>
                <a:latin typeface="華康儷粗圓" panose="020F0709000000000000" pitchFamily="49" charset="-120"/>
                <a:ea typeface="華康儷粗圓" panose="020F0709000000000000" pitchFamily="49" charset="-120"/>
              </a:rPr>
              <a:t>M10-</a:t>
            </a:r>
            <a:r>
              <a:rPr lang="zh-TW" altLang="en-US" dirty="0" smtClean="0">
                <a:solidFill>
                  <a:srgbClr val="FF0066"/>
                </a:solidFill>
                <a:latin typeface="華康儷粗圓" panose="020F0709000000000000" pitchFamily="49" charset="-120"/>
                <a:ea typeface="華康儷粗圓" panose="020F0709000000000000" pitchFamily="49" charset="-120"/>
              </a:rPr>
              <a:t>封裝檔案保護不足</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4" name="內容版面配置區 3"/>
          <p:cNvSpPr>
            <a:spLocks noGrp="1"/>
          </p:cNvSpPr>
          <p:nvPr>
            <p:ph idx="1"/>
          </p:nvPr>
        </p:nvSpPr>
        <p:spPr>
          <a:xfrm>
            <a:off x="683568" y="1851670"/>
            <a:ext cx="6912768" cy="3102993"/>
          </a:xfrm>
        </p:spPr>
        <p:txBody>
          <a:bodyPr/>
          <a:lstStyle/>
          <a:p>
            <a:pPr algn="l"/>
            <a:r>
              <a:rPr lang="zh-TW" altLang="en-US" dirty="0" smtClean="0">
                <a:latin typeface="華康儷粗圓" panose="020F0709000000000000" pitchFamily="49" charset="-120"/>
                <a:ea typeface="華康儷粗圓" panose="020F0709000000000000" pitchFamily="49" charset="-120"/>
              </a:rPr>
              <a:t>當你缺乏對</a:t>
            </a:r>
            <a:r>
              <a:rPr lang="en-US" altLang="zh-TW" dirty="0" smtClean="0">
                <a:latin typeface="華康儷粗圓" panose="020F0709000000000000" pitchFamily="49" charset="-120"/>
                <a:ea typeface="華康儷粗圓" panose="020F0709000000000000" pitchFamily="49" charset="-120"/>
              </a:rPr>
              <a:t>binary</a:t>
            </a:r>
            <a:r>
              <a:rPr lang="zh-TW" altLang="en-US" dirty="0" smtClean="0">
                <a:latin typeface="華康儷粗圓" panose="020F0709000000000000" pitchFamily="49" charset="-120"/>
                <a:ea typeface="華康儷粗圓" panose="020F0709000000000000" pitchFamily="49" charset="-120"/>
              </a:rPr>
              <a:t>檔案的保護，程式很容易被反組繹，如此變造成程式碼被公開，且漏洞被找出，進而暴露出許多安全風險。</a:t>
            </a: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2012400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右雙向箭號 7"/>
          <p:cNvSpPr/>
          <p:nvPr/>
        </p:nvSpPr>
        <p:spPr>
          <a:xfrm>
            <a:off x="5674320" y="2643758"/>
            <a:ext cx="471200" cy="21602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左-右雙向箭號 9"/>
          <p:cNvSpPr/>
          <p:nvPr/>
        </p:nvSpPr>
        <p:spPr>
          <a:xfrm rot="5400000">
            <a:off x="4240557" y="3758305"/>
            <a:ext cx="508557"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6479" y="1830438"/>
            <a:ext cx="1635646" cy="1635646"/>
          </a:xfrm>
          <a:prstGeom prst="rect">
            <a:avLst/>
          </a:prstGeom>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473875"/>
            <a:ext cx="945997" cy="988754"/>
          </a:xfrm>
          <a:prstGeom prst="rect">
            <a:avLst/>
          </a:prstGeom>
        </p:spPr>
      </p:pic>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582" y="-53753"/>
            <a:ext cx="1280505" cy="1280505"/>
          </a:xfrm>
          <a:prstGeom prst="rect">
            <a:avLst/>
          </a:prstGeom>
        </p:spPr>
      </p:pic>
      <p:sp>
        <p:nvSpPr>
          <p:cNvPr id="19" name="左-右雙向箭號 18"/>
          <p:cNvSpPr/>
          <p:nvPr/>
        </p:nvSpPr>
        <p:spPr>
          <a:xfrm rot="5400000">
            <a:off x="4281668" y="1468099"/>
            <a:ext cx="508558"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1" name="圖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830438"/>
            <a:ext cx="1779662" cy="1779662"/>
          </a:xfrm>
          <a:prstGeom prst="rect">
            <a:avLst/>
          </a:prstGeom>
        </p:spPr>
      </p:pic>
      <p:pic>
        <p:nvPicPr>
          <p:cNvPr id="22" name="圖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4120643"/>
            <a:ext cx="826637" cy="1008778"/>
          </a:xfrm>
          <a:prstGeom prst="rect">
            <a:avLst/>
          </a:prstGeom>
        </p:spPr>
      </p:pic>
      <p:sp>
        <p:nvSpPr>
          <p:cNvPr id="24" name="文字方塊 23"/>
          <p:cNvSpPr txBox="1"/>
          <p:nvPr/>
        </p:nvSpPr>
        <p:spPr>
          <a:xfrm>
            <a:off x="5355922" y="2218047"/>
            <a:ext cx="1005403" cy="338554"/>
          </a:xfrm>
          <a:prstGeom prst="rect">
            <a:avLst/>
          </a:prstGeom>
          <a:noFill/>
        </p:spPr>
        <p:txBody>
          <a:bodyPr wrap="none" rtlCol="0">
            <a:spAutoFit/>
          </a:bodyPr>
          <a:lstStyle/>
          <a:p>
            <a:r>
              <a:rPr lang="zh-TW" altLang="en-US" sz="1600" b="1" dirty="0" smtClean="0">
                <a:latin typeface="華康儷粗圓" panose="020F0709000000000000" pitchFamily="49" charset="-120"/>
                <a:ea typeface="華康儷粗圓" panose="020F0709000000000000" pitchFamily="49" charset="-120"/>
              </a:rPr>
              <a:t>網路傳輸</a:t>
            </a:r>
            <a:endParaRPr lang="zh-TW" altLang="en-US" sz="1600" b="1" dirty="0">
              <a:latin typeface="華康儷粗圓" panose="020F0709000000000000" pitchFamily="49" charset="-120"/>
              <a:ea typeface="華康儷粗圓" panose="020F0709000000000000" pitchFamily="49" charset="-120"/>
            </a:endParaRPr>
          </a:p>
        </p:txBody>
      </p:sp>
      <p:sp>
        <p:nvSpPr>
          <p:cNvPr id="25" name="文字方塊 24"/>
          <p:cNvSpPr txBox="1"/>
          <p:nvPr/>
        </p:nvSpPr>
        <p:spPr>
          <a:xfrm>
            <a:off x="4750951" y="1418752"/>
            <a:ext cx="1210588" cy="338554"/>
          </a:xfrm>
          <a:prstGeom prst="rect">
            <a:avLst/>
          </a:prstGeom>
          <a:noFill/>
        </p:spPr>
        <p:txBody>
          <a:bodyPr wrap="none" rtlCol="0">
            <a:spAutoFit/>
          </a:bodyPr>
          <a:lstStyle/>
          <a:p>
            <a:r>
              <a:rPr lang="zh-TW" altLang="en-US" sz="1600" b="1" dirty="0" smtClean="0">
                <a:latin typeface="華康儷粗圓" panose="020F0709000000000000" pitchFamily="49" charset="-120"/>
                <a:ea typeface="華康儷粗圓" panose="020F0709000000000000" pitchFamily="49" charset="-120"/>
              </a:rPr>
              <a:t>使用者輸入</a:t>
            </a:r>
            <a:endParaRPr lang="zh-TW" altLang="en-US" sz="1600" b="1" dirty="0">
              <a:latin typeface="華康儷粗圓" panose="020F0709000000000000" pitchFamily="49" charset="-120"/>
              <a:ea typeface="華康儷粗圓" panose="020F0709000000000000" pitchFamily="49" charset="-120"/>
            </a:endParaRPr>
          </a:p>
        </p:txBody>
      </p:sp>
      <p:sp>
        <p:nvSpPr>
          <p:cNvPr id="26" name="文字方塊 25"/>
          <p:cNvSpPr txBox="1"/>
          <p:nvPr/>
        </p:nvSpPr>
        <p:spPr>
          <a:xfrm>
            <a:off x="4685142" y="3572804"/>
            <a:ext cx="1148157" cy="584775"/>
          </a:xfrm>
          <a:prstGeom prst="rect">
            <a:avLst/>
          </a:prstGeom>
          <a:noFill/>
        </p:spPr>
        <p:txBody>
          <a:bodyPr wrap="square" rtlCol="0">
            <a:spAutoFit/>
          </a:bodyPr>
          <a:lstStyle/>
          <a:p>
            <a:r>
              <a:rPr lang="en-US" altLang="zh-TW" sz="1600" b="1" dirty="0" smtClean="0">
                <a:latin typeface="華康儷粗圓" panose="020F0709000000000000" pitchFamily="49" charset="-120"/>
                <a:ea typeface="華康儷粗圓" panose="020F0709000000000000" pitchFamily="49" charset="-120"/>
              </a:rPr>
              <a:t>App</a:t>
            </a:r>
            <a:r>
              <a:rPr lang="zh-TW" altLang="en-US" sz="1600" b="1" dirty="0" smtClean="0">
                <a:latin typeface="華康儷粗圓" panose="020F0709000000000000" pitchFamily="49" charset="-120"/>
                <a:ea typeface="華康儷粗圓" panose="020F0709000000000000" pitchFamily="49" charset="-120"/>
              </a:rPr>
              <a:t>傳輸資料儲存</a:t>
            </a:r>
            <a:endParaRPr lang="zh-TW" altLang="en-US" sz="1600" b="1" dirty="0">
              <a:latin typeface="華康儷粗圓" panose="020F0709000000000000" pitchFamily="49" charset="-120"/>
              <a:ea typeface="華康儷粗圓" panose="020F0709000000000000" pitchFamily="49" charset="-120"/>
            </a:endParaRPr>
          </a:p>
        </p:txBody>
      </p:sp>
      <p:sp>
        <p:nvSpPr>
          <p:cNvPr id="2" name="橢圓 1"/>
          <p:cNvSpPr/>
          <p:nvPr/>
        </p:nvSpPr>
        <p:spPr>
          <a:xfrm>
            <a:off x="5355922" y="2067694"/>
            <a:ext cx="1107996" cy="115212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 name="文字方塊 2"/>
          <p:cNvSpPr txBox="1"/>
          <p:nvPr/>
        </p:nvSpPr>
        <p:spPr>
          <a:xfrm>
            <a:off x="5806988" y="3760453"/>
            <a:ext cx="3331361" cy="646331"/>
          </a:xfrm>
          <a:prstGeom prst="rect">
            <a:avLst/>
          </a:prstGeom>
          <a:noFill/>
        </p:spPr>
        <p:txBody>
          <a:bodyPr wrap="none" rtlCol="0">
            <a:spAutoFit/>
          </a:bodyPr>
          <a:lstStyle/>
          <a:p>
            <a:r>
              <a:rPr lang="en-US" altLang="zh-TW" dirty="0" smtClean="0">
                <a:solidFill>
                  <a:srgbClr val="FF0000"/>
                </a:solidFill>
                <a:latin typeface="華康儷粗圓" panose="020F0709000000000000" pitchFamily="49" charset="-120"/>
                <a:ea typeface="華康儷粗圓" panose="020F0709000000000000" pitchFamily="49" charset="-120"/>
              </a:rPr>
              <a:t>M5:</a:t>
            </a:r>
            <a:r>
              <a:rPr lang="zh-TW" altLang="en-US" dirty="0" smtClean="0">
                <a:solidFill>
                  <a:srgbClr val="FF0000"/>
                </a:solidFill>
                <a:latin typeface="華康儷粗圓" panose="020F0709000000000000" pitchFamily="49" charset="-120"/>
                <a:ea typeface="華康儷粗圓" panose="020F0709000000000000" pitchFamily="49" charset="-120"/>
              </a:rPr>
              <a:t>身份鑑別與授權機制不嚴謹</a:t>
            </a:r>
            <a:endParaRPr lang="en-US" altLang="zh-TW" dirty="0" smtClean="0">
              <a:solidFill>
                <a:srgbClr val="FF0000"/>
              </a:solidFill>
              <a:latin typeface="華康儷粗圓" panose="020F0709000000000000" pitchFamily="49" charset="-120"/>
              <a:ea typeface="華康儷粗圓" panose="020F0709000000000000" pitchFamily="49" charset="-120"/>
            </a:endParaRPr>
          </a:p>
          <a:p>
            <a:r>
              <a:rPr lang="en-US" altLang="zh-TW" dirty="0" smtClean="0">
                <a:solidFill>
                  <a:srgbClr val="FF0000"/>
                </a:solidFill>
                <a:latin typeface="華康儷粗圓" panose="020F0709000000000000" pitchFamily="49" charset="-120"/>
                <a:ea typeface="華康儷粗圓" panose="020F0709000000000000" pitchFamily="49" charset="-120"/>
              </a:rPr>
              <a:t>M9:</a:t>
            </a:r>
            <a:r>
              <a:rPr lang="zh-TW" altLang="en-US" dirty="0">
                <a:solidFill>
                  <a:srgbClr val="FF0000"/>
                </a:solidFill>
                <a:latin typeface="華康儷粗圓" panose="020F0709000000000000" pitchFamily="49" charset="-120"/>
                <a:ea typeface="華康儷粗圓" panose="020F0709000000000000" pitchFamily="49" charset="-120"/>
              </a:rPr>
              <a:t>連線</a:t>
            </a:r>
            <a:r>
              <a:rPr lang="zh-TW" altLang="en-US" dirty="0" smtClean="0">
                <a:solidFill>
                  <a:srgbClr val="FF0000"/>
                </a:solidFill>
                <a:latin typeface="華康儷粗圓" panose="020F0709000000000000" pitchFamily="49" charset="-120"/>
                <a:ea typeface="華康儷粗圓" panose="020F0709000000000000" pitchFamily="49" charset="-120"/>
              </a:rPr>
              <a:t>階段處理不適當</a:t>
            </a:r>
            <a:endParaRPr lang="zh-TW" altLang="en-US" dirty="0">
              <a:solidFill>
                <a:srgbClr val="FF0000"/>
              </a:solidFill>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508613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915566"/>
            <a:ext cx="8229600" cy="857250"/>
          </a:xfrm>
        </p:spPr>
        <p:txBody>
          <a:bodyPr>
            <a:normAutofit/>
          </a:bodyPr>
          <a:lstStyle/>
          <a:p>
            <a:r>
              <a:rPr lang="en-US" altLang="zh-TW" sz="3600" dirty="0" smtClean="0">
                <a:solidFill>
                  <a:srgbClr val="FF0066"/>
                </a:solidFill>
                <a:latin typeface="華康儷粗圓" panose="020F0709000000000000" pitchFamily="49" charset="-120"/>
                <a:ea typeface="華康儷粗圓" panose="020F0709000000000000" pitchFamily="49" charset="-120"/>
              </a:rPr>
              <a:t>M5-</a:t>
            </a:r>
            <a:r>
              <a:rPr lang="zh-TW" altLang="en-US" sz="3600" dirty="0" smtClean="0">
                <a:solidFill>
                  <a:srgbClr val="FF0066"/>
                </a:solidFill>
                <a:latin typeface="華康儷粗圓" panose="020F0709000000000000" pitchFamily="49" charset="-120"/>
                <a:ea typeface="華康儷粗圓" panose="020F0709000000000000" pitchFamily="49" charset="-120"/>
              </a:rPr>
              <a:t>身分鑑別和授權機制不嚴謹</a:t>
            </a:r>
            <a:endParaRPr lang="zh-TW" altLang="en-US" sz="3600"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899592" y="2005071"/>
            <a:ext cx="6840760" cy="3102993"/>
          </a:xfrm>
        </p:spPr>
        <p:txBody>
          <a:bodyPr>
            <a:normAutofit lnSpcReduction="10000"/>
          </a:bodyPr>
          <a:lstStyle/>
          <a:p>
            <a:pPr algn="l"/>
            <a:r>
              <a:rPr lang="zh-TW" altLang="en-US" dirty="0" smtClean="0">
                <a:latin typeface="華康儷粗圓" panose="020F0709000000000000" pitchFamily="49" charset="-120"/>
                <a:ea typeface="華康儷粗圓" panose="020F0709000000000000" pitchFamily="49" charset="-120"/>
              </a:rPr>
              <a:t>一個</a:t>
            </a:r>
            <a:r>
              <a:rPr lang="en-US" altLang="zh-TW" dirty="0" smtClean="0">
                <a:latin typeface="華康儷粗圓" panose="020F0709000000000000" pitchFamily="49" charset="-120"/>
                <a:ea typeface="華康儷粗圓" panose="020F0709000000000000" pitchFamily="49" charset="-120"/>
              </a:rPr>
              <a:t>Android</a:t>
            </a:r>
            <a:r>
              <a:rPr lang="zh-TW" altLang="en-US" dirty="0" smtClean="0">
                <a:latin typeface="華康儷粗圓" panose="020F0709000000000000" pitchFamily="49" charset="-120"/>
                <a:ea typeface="華康儷粗圓" panose="020F0709000000000000" pitchFamily="49" charset="-120"/>
              </a:rPr>
              <a:t> </a:t>
            </a:r>
            <a:r>
              <a:rPr lang="en-US" altLang="zh-TW" dirty="0" smtClean="0">
                <a:latin typeface="華康儷粗圓" panose="020F0709000000000000" pitchFamily="49" charset="-120"/>
                <a:ea typeface="華康儷粗圓" panose="020F0709000000000000" pitchFamily="49" charset="-120"/>
              </a:rPr>
              <a:t>app</a:t>
            </a:r>
            <a:r>
              <a:rPr lang="zh-TW" altLang="en-US" dirty="0" smtClean="0">
                <a:latin typeface="華康儷粗圓" panose="020F0709000000000000" pitchFamily="49" charset="-120"/>
                <a:ea typeface="華康儷粗圓" panose="020F0709000000000000" pitchFamily="49" charset="-120"/>
              </a:rPr>
              <a:t>，如果他們試圖在沒有適當安全措施情況下通過客戶端檢測進行用戶驗證或授權，那就是存在風險的</a:t>
            </a:r>
            <a:endParaRPr lang="en-US" altLang="zh-TW" dirty="0" smtClean="0">
              <a:latin typeface="華康儷粗圓" panose="020F0709000000000000" pitchFamily="49" charset="-120"/>
              <a:ea typeface="華康儷粗圓" panose="020F0709000000000000" pitchFamily="49" charset="-120"/>
            </a:endParaRPr>
          </a:p>
          <a:p>
            <a:pPr algn="l"/>
            <a:r>
              <a:rPr lang="en-US" altLang="zh-TW" dirty="0" smtClean="0">
                <a:latin typeface="華康儷粗圓" panose="020F0709000000000000" pitchFamily="49" charset="-120"/>
                <a:ea typeface="華康儷粗圓" panose="020F0709000000000000" pitchFamily="49" charset="-120"/>
              </a:rPr>
              <a:t>Ex:</a:t>
            </a:r>
            <a:r>
              <a:rPr lang="zh-TW" altLang="en-US" dirty="0" smtClean="0">
                <a:latin typeface="華康儷粗圓" panose="020F0709000000000000" pitchFamily="49" charset="-120"/>
                <a:ea typeface="華康儷粗圓" panose="020F0709000000000000" pitchFamily="49" charset="-120"/>
              </a:rPr>
              <a:t>部份應用程式採用不變的數值進行身份驗證，例如</a:t>
            </a:r>
            <a:r>
              <a:rPr lang="en-US" altLang="zh-TW" smtClean="0">
                <a:latin typeface="華康儷粗圓" panose="020F0709000000000000" pitchFamily="49" charset="-120"/>
                <a:ea typeface="華康儷粗圓" panose="020F0709000000000000" pitchFamily="49" charset="-120"/>
              </a:rPr>
              <a:t>IMEI</a:t>
            </a: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983348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0568" y="483518"/>
            <a:ext cx="8229600" cy="857250"/>
          </a:xfrm>
        </p:spPr>
        <p:txBody>
          <a:bodyPr>
            <a:normAutofit/>
          </a:bodyPr>
          <a:lstStyle/>
          <a:p>
            <a:r>
              <a:rPr lang="en-US" altLang="zh-TW" sz="3600" dirty="0">
                <a:solidFill>
                  <a:srgbClr val="FF0066"/>
                </a:solidFill>
                <a:latin typeface="華康儷粗圓" panose="020F0709000000000000" pitchFamily="49" charset="-120"/>
                <a:ea typeface="華康儷粗圓" panose="020F0709000000000000" pitchFamily="49" charset="-120"/>
              </a:rPr>
              <a:t>M5-</a:t>
            </a:r>
            <a:r>
              <a:rPr lang="zh-TW" altLang="en-US" sz="3600" dirty="0">
                <a:solidFill>
                  <a:srgbClr val="FF0066"/>
                </a:solidFill>
                <a:latin typeface="華康儷粗圓" panose="020F0709000000000000" pitchFamily="49" charset="-120"/>
                <a:ea typeface="華康儷粗圓" panose="020F0709000000000000" pitchFamily="49" charset="-120"/>
              </a:rPr>
              <a:t>身分鑑別和授權機制不嚴謹</a:t>
            </a:r>
          </a:p>
        </p:txBody>
      </p:sp>
      <p:sp>
        <p:nvSpPr>
          <p:cNvPr id="3" name="內容版面配置區 2"/>
          <p:cNvSpPr>
            <a:spLocks noGrp="1"/>
          </p:cNvSpPr>
          <p:nvPr>
            <p:ph idx="1"/>
          </p:nvPr>
        </p:nvSpPr>
        <p:spPr/>
        <p:txBody>
          <a:bodyPr/>
          <a:lstStyle/>
          <a:p>
            <a:pPr marL="457200" indent="-457200" algn="l">
              <a:buFont typeface="Wingdings" panose="05000000000000000000" pitchFamily="2" charset="2"/>
              <a:buChar char="n"/>
            </a:pPr>
            <a:r>
              <a:rPr lang="zh-TW" altLang="en-US" dirty="0" smtClean="0">
                <a:solidFill>
                  <a:srgbClr val="C00000"/>
                </a:solidFill>
                <a:latin typeface="華康儷粗圓" panose="020F0709000000000000" pitchFamily="49" charset="-120"/>
                <a:ea typeface="華康儷粗圓" panose="020F0709000000000000" pitchFamily="49" charset="-120"/>
              </a:rPr>
              <a:t>攻擊方式</a:t>
            </a:r>
            <a:r>
              <a:rPr lang="en-US" altLang="zh-TW" dirty="0" smtClean="0">
                <a:solidFill>
                  <a:srgbClr val="C00000"/>
                </a:solidFill>
                <a:latin typeface="華康儷粗圓" panose="020F0709000000000000" pitchFamily="49" charset="-120"/>
                <a:ea typeface="華康儷粗圓" panose="020F0709000000000000" pitchFamily="49" charset="-120"/>
              </a:rPr>
              <a:t>:</a:t>
            </a:r>
          </a:p>
          <a:p>
            <a:pPr algn="l"/>
            <a:r>
              <a:rPr lang="en-US" altLang="zh-TW" dirty="0" smtClean="0">
                <a:latin typeface="華康儷粗圓" panose="020F0709000000000000" pitchFamily="49" charset="-120"/>
                <a:ea typeface="華康儷粗圓" panose="020F0709000000000000" pitchFamily="49" charset="-120"/>
              </a:rPr>
              <a:t>Root</a:t>
            </a:r>
            <a:r>
              <a:rPr lang="zh-TW" altLang="en-US" dirty="0" smtClean="0">
                <a:latin typeface="華康儷粗圓" panose="020F0709000000000000" pitchFamily="49" charset="-120"/>
                <a:ea typeface="華康儷粗圓" panose="020F0709000000000000" pitchFamily="49" charset="-120"/>
              </a:rPr>
              <a:t>手機後可以繞過大多數的客戶端保護</a:t>
            </a:r>
            <a:endParaRPr lang="en-US" altLang="zh-TW" dirty="0" smtClean="0">
              <a:latin typeface="華康儷粗圓" panose="020F0709000000000000" pitchFamily="49" charset="-120"/>
              <a:ea typeface="華康儷粗圓" panose="020F0709000000000000" pitchFamily="49" charset="-120"/>
            </a:endParaRPr>
          </a:p>
          <a:p>
            <a:pPr marL="457200" indent="-457200" algn="l">
              <a:buFont typeface="Wingdings" panose="05000000000000000000" pitchFamily="2" charset="2"/>
              <a:buChar char="n"/>
            </a:pPr>
            <a:r>
              <a:rPr lang="zh-TW" altLang="en-US" dirty="0" smtClean="0">
                <a:solidFill>
                  <a:srgbClr val="C00000"/>
                </a:solidFill>
                <a:latin typeface="華康儷粗圓" panose="020F0709000000000000" pitchFamily="49" charset="-120"/>
                <a:ea typeface="華康儷粗圓" panose="020F0709000000000000" pitchFamily="49" charset="-120"/>
              </a:rPr>
              <a:t>避免方法</a:t>
            </a:r>
            <a:r>
              <a:rPr lang="en-US" altLang="zh-TW" dirty="0" smtClean="0">
                <a:solidFill>
                  <a:srgbClr val="C00000"/>
                </a:solidFill>
                <a:latin typeface="華康儷粗圓" panose="020F0709000000000000" pitchFamily="49" charset="-120"/>
                <a:ea typeface="華康儷粗圓" panose="020F0709000000000000" pitchFamily="49" charset="-120"/>
              </a:rPr>
              <a:t>:</a:t>
            </a:r>
          </a:p>
          <a:p>
            <a:pPr algn="l"/>
            <a:r>
              <a:rPr lang="zh-TW" altLang="en-US" dirty="0" smtClean="0">
                <a:latin typeface="華康儷粗圓" panose="020F0709000000000000" pitchFamily="49" charset="-120"/>
                <a:ea typeface="華康儷粗圓" panose="020F0709000000000000" pitchFamily="49" charset="-120"/>
              </a:rPr>
              <a:t>對伺服器端進行身份驗證及在手機上使用驗證碼</a:t>
            </a: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1991441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5526"/>
            <a:ext cx="7416824" cy="857250"/>
          </a:xfrm>
        </p:spPr>
        <p:txBody>
          <a:bodyPr>
            <a:normAutofit/>
          </a:bodyPr>
          <a:lstStyle/>
          <a:p>
            <a:r>
              <a:rPr lang="en-US" altLang="zh-TW" dirty="0" smtClean="0">
                <a:solidFill>
                  <a:srgbClr val="FF0066"/>
                </a:solidFill>
                <a:latin typeface="華康儷粗圓" panose="020F0709000000000000" pitchFamily="49" charset="-120"/>
                <a:ea typeface="華康儷粗圓" panose="020F0709000000000000" pitchFamily="49" charset="-120"/>
              </a:rPr>
              <a:t>M9-</a:t>
            </a:r>
            <a:r>
              <a:rPr lang="zh-TW" altLang="en-US" dirty="0" smtClean="0">
                <a:solidFill>
                  <a:srgbClr val="FF0066"/>
                </a:solidFill>
                <a:latin typeface="華康儷粗圓" panose="020F0709000000000000" pitchFamily="49" charset="-120"/>
                <a:ea typeface="華康儷粗圓" panose="020F0709000000000000" pitchFamily="49" charset="-120"/>
              </a:rPr>
              <a:t>連線階段處理不適當</a:t>
            </a:r>
            <a:r>
              <a:rPr lang="en-US" altLang="zh-TW" dirty="0" smtClean="0">
                <a:solidFill>
                  <a:srgbClr val="FF0066"/>
                </a:solidFill>
                <a:latin typeface="華康儷粗圓" panose="020F0709000000000000" pitchFamily="49" charset="-120"/>
                <a:ea typeface="華康儷粗圓" panose="020F0709000000000000" pitchFamily="49" charset="-120"/>
              </a:rPr>
              <a:t>	</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4" name="內容版面配置區 3"/>
          <p:cNvSpPr>
            <a:spLocks noGrp="1"/>
          </p:cNvSpPr>
          <p:nvPr>
            <p:ph idx="1"/>
          </p:nvPr>
        </p:nvSpPr>
        <p:spPr>
          <a:xfrm>
            <a:off x="539552" y="1707654"/>
            <a:ext cx="7416824" cy="3102993"/>
          </a:xfrm>
        </p:spPr>
        <p:txBody>
          <a:bodyPr>
            <a:noAutofit/>
          </a:bodyPr>
          <a:lstStyle/>
          <a:p>
            <a:pPr algn="l"/>
            <a:r>
              <a:rPr lang="zh-TW" altLang="en-US" sz="2400" dirty="0">
                <a:latin typeface="華康儷粗圓" panose="020F0709000000000000" pitchFamily="49" charset="-120"/>
                <a:ea typeface="華康儷粗圓" panose="020F0709000000000000" pitchFamily="49" charset="-120"/>
              </a:rPr>
              <a:t>可攜式行動裝置的應用程式</a:t>
            </a:r>
            <a:r>
              <a:rPr lang="en-US" altLang="zh-TW" sz="2400" dirty="0">
                <a:latin typeface="華康儷粗圓" panose="020F0709000000000000" pitchFamily="49" charset="-120"/>
                <a:ea typeface="華康儷粗圓" panose="020F0709000000000000" pitchFamily="49" charset="-120"/>
              </a:rPr>
              <a:t>session</a:t>
            </a:r>
            <a:r>
              <a:rPr lang="zh-TW" altLang="en-US" sz="2400" dirty="0">
                <a:latin typeface="華康儷粗圓" panose="020F0709000000000000" pitchFamily="49" charset="-120"/>
                <a:ea typeface="華康儷粗圓" panose="020F0709000000000000" pitchFamily="49" charset="-120"/>
              </a:rPr>
              <a:t>過期時間</a:t>
            </a:r>
            <a:r>
              <a:rPr lang="zh-TW" altLang="en-US" sz="2400" dirty="0" smtClean="0">
                <a:latin typeface="華康儷粗圓" panose="020F0709000000000000" pitchFamily="49" charset="-120"/>
                <a:ea typeface="華康儷粗圓" panose="020F0709000000000000" pitchFamily="49" charset="-120"/>
              </a:rPr>
              <a:t>，一般而言</a:t>
            </a:r>
            <a:r>
              <a:rPr lang="zh-TW" altLang="en-US" sz="2400" dirty="0">
                <a:latin typeface="華康儷粗圓" panose="020F0709000000000000" pitchFamily="49" charset="-120"/>
                <a:ea typeface="華康儷粗圓" panose="020F0709000000000000" pitchFamily="49" charset="-120"/>
              </a:rPr>
              <a:t>會設定</a:t>
            </a:r>
            <a:r>
              <a:rPr lang="zh-TW" altLang="en-US" sz="2400" dirty="0" smtClean="0">
                <a:latin typeface="華康儷粗圓" panose="020F0709000000000000" pitchFamily="49" charset="-120"/>
                <a:ea typeface="華康儷粗圓" panose="020F0709000000000000" pitchFamily="49" charset="-120"/>
              </a:rPr>
              <a:t>的比較長，原因是對使用者方便存取或使用，建議避免使用裝置的硬體識別碼來當作</a:t>
            </a:r>
            <a:r>
              <a:rPr lang="en-US" altLang="zh-TW" sz="2400" dirty="0" smtClean="0">
                <a:latin typeface="華康儷粗圓" panose="020F0709000000000000" pitchFamily="49" charset="-120"/>
                <a:ea typeface="華康儷粗圓" panose="020F0709000000000000" pitchFamily="49" charset="-120"/>
              </a:rPr>
              <a:t>session</a:t>
            </a:r>
            <a:r>
              <a:rPr lang="zh-TW" altLang="en-US" sz="2400" dirty="0" smtClean="0">
                <a:latin typeface="華康儷粗圓" panose="020F0709000000000000" pitchFamily="49" charset="-120"/>
                <a:ea typeface="華康儷粗圓" panose="020F0709000000000000" pitchFamily="49" charset="-120"/>
              </a:rPr>
              <a:t>值，很容易讓攻擊者猜到</a:t>
            </a:r>
            <a:r>
              <a:rPr lang="en-US" altLang="zh-TW" sz="2400" dirty="0" smtClean="0">
                <a:latin typeface="華康儷粗圓" panose="020F0709000000000000" pitchFamily="49" charset="-120"/>
                <a:ea typeface="華康儷粗圓" panose="020F0709000000000000" pitchFamily="49" charset="-120"/>
              </a:rPr>
              <a:t>session</a:t>
            </a:r>
            <a:r>
              <a:rPr lang="zh-TW" altLang="en-US" sz="2400" dirty="0" smtClean="0">
                <a:latin typeface="華康儷粗圓" panose="020F0709000000000000" pitchFamily="49" charset="-120"/>
                <a:ea typeface="華康儷粗圓" panose="020F0709000000000000" pitchFamily="49" charset="-120"/>
              </a:rPr>
              <a:t>內的機密性內容</a:t>
            </a:r>
            <a:r>
              <a:rPr lang="en-US" altLang="zh-TW" sz="2400" dirty="0" smtClean="0">
                <a:latin typeface="華康儷粗圓" panose="020F0709000000000000" pitchFamily="49" charset="-120"/>
                <a:ea typeface="華康儷粗圓" panose="020F0709000000000000" pitchFamily="49" charset="-120"/>
              </a:rPr>
              <a:t>(</a:t>
            </a:r>
            <a:r>
              <a:rPr lang="zh-TW" altLang="en-US" sz="2400" dirty="0" smtClean="0">
                <a:latin typeface="華康儷粗圓" panose="020F0709000000000000" pitchFamily="49" charset="-120"/>
                <a:ea typeface="華康儷粗圓" panose="020F0709000000000000" pitchFamily="49" charset="-120"/>
              </a:rPr>
              <a:t>例如：帳號或密碼</a:t>
            </a:r>
            <a:r>
              <a:rPr lang="en-US" altLang="zh-TW" sz="2400" dirty="0" smtClean="0">
                <a:latin typeface="華康儷粗圓" panose="020F0709000000000000" pitchFamily="49" charset="-120"/>
                <a:ea typeface="華康儷粗圓" panose="020F0709000000000000" pitchFamily="49" charset="-120"/>
              </a:rPr>
              <a:t>)</a:t>
            </a:r>
            <a:r>
              <a:rPr lang="zh-TW" altLang="en-US" sz="2400" dirty="0" smtClean="0">
                <a:latin typeface="華康儷粗圓" panose="020F0709000000000000" pitchFamily="49" charset="-120"/>
                <a:ea typeface="華康儷粗圓" panose="020F0709000000000000" pitchFamily="49" charset="-120"/>
              </a:rPr>
              <a:t>，進而造成提升攻擊者於可攜式行動裝置的權限，進行非授權的存取。</a:t>
            </a:r>
            <a:endParaRPr lang="zh-TW" altLang="en-US" sz="2400"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3640431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66"/>
                </a:solidFill>
                <a:latin typeface="華康儷粗圓" panose="020F0709000000000000" pitchFamily="49" charset="-120"/>
                <a:ea typeface="華康儷粗圓" panose="020F0709000000000000" pitchFamily="49" charset="-120"/>
              </a:rPr>
              <a:t>M9-</a:t>
            </a:r>
            <a:r>
              <a:rPr lang="zh-TW" altLang="en-US" dirty="0">
                <a:solidFill>
                  <a:srgbClr val="FF0066"/>
                </a:solidFill>
                <a:latin typeface="華康儷粗圓" panose="020F0709000000000000" pitchFamily="49" charset="-120"/>
                <a:ea typeface="華康儷粗圓" panose="020F0709000000000000" pitchFamily="49" charset="-120"/>
              </a:rPr>
              <a:t>連線階段處理不適當</a:t>
            </a:r>
            <a:r>
              <a:rPr lang="en-US" altLang="zh-TW" dirty="0">
                <a:solidFill>
                  <a:srgbClr val="FF0066"/>
                </a:solidFill>
                <a:latin typeface="華康儷粗圓" panose="020F0709000000000000" pitchFamily="49" charset="-120"/>
                <a:ea typeface="華康儷粗圓" panose="020F0709000000000000" pitchFamily="49" charset="-120"/>
              </a:rPr>
              <a:t>	</a:t>
            </a:r>
            <a:endParaRPr lang="zh-TW" altLang="en-US" dirty="0"/>
          </a:p>
        </p:txBody>
      </p:sp>
      <p:sp>
        <p:nvSpPr>
          <p:cNvPr id="3" name="內容版面配置區 2"/>
          <p:cNvSpPr>
            <a:spLocks noGrp="1"/>
          </p:cNvSpPr>
          <p:nvPr>
            <p:ph idx="1"/>
          </p:nvPr>
        </p:nvSpPr>
        <p:spPr/>
        <p:txBody>
          <a:bodyPr>
            <a:normAutofit fontScale="92500" lnSpcReduction="10000"/>
          </a:bodyPr>
          <a:lstStyle/>
          <a:p>
            <a:pPr algn="l"/>
            <a:r>
              <a:rPr lang="zh-TW" altLang="en-US" dirty="0" smtClean="0">
                <a:solidFill>
                  <a:srgbClr val="FF0000"/>
                </a:solidFill>
                <a:latin typeface="華康儷粗圓" panose="020F0709000000000000" pitchFamily="49" charset="-120"/>
                <a:ea typeface="華康儷粗圓" panose="020F0709000000000000" pitchFamily="49" charset="-120"/>
              </a:rPr>
              <a:t>攻擊方式</a:t>
            </a:r>
            <a:r>
              <a:rPr lang="en-US" altLang="zh-TW" dirty="0">
                <a:latin typeface="華康儷粗圓" panose="020F0709000000000000" pitchFamily="49" charset="-120"/>
                <a:ea typeface="華康儷粗圓" panose="020F0709000000000000" pitchFamily="49" charset="-120"/>
              </a:rPr>
              <a:t>:Session </a:t>
            </a:r>
            <a:r>
              <a:rPr lang="en-US" altLang="zh-TW" dirty="0" smtClean="0">
                <a:latin typeface="華康儷粗圓" panose="020F0709000000000000" pitchFamily="49" charset="-120"/>
                <a:ea typeface="華康儷粗圓" panose="020F0709000000000000" pitchFamily="49" charset="-120"/>
              </a:rPr>
              <a:t>Hijacking</a:t>
            </a:r>
          </a:p>
          <a:p>
            <a:pPr algn="l"/>
            <a:r>
              <a:rPr lang="zh-TW" altLang="en-US" dirty="0">
                <a:latin typeface="華康儷粗圓" panose="020F0709000000000000" pitchFamily="49" charset="-120"/>
                <a:ea typeface="華康儷粗圓" panose="020F0709000000000000" pitchFamily="49" charset="-120"/>
              </a:rPr>
              <a:t>駭客是利用</a:t>
            </a:r>
            <a:r>
              <a:rPr lang="en-US" altLang="zh-TW" dirty="0" err="1">
                <a:latin typeface="華康儷粗圓" panose="020F0709000000000000" pitchFamily="49" charset="-120"/>
                <a:ea typeface="華康儷粗圓" panose="020F0709000000000000" pitchFamily="49" charset="-120"/>
              </a:rPr>
              <a:t>SessionID</a:t>
            </a:r>
            <a:r>
              <a:rPr lang="zh-TW" altLang="en-US" dirty="0">
                <a:latin typeface="華康儷粗圓" panose="020F0709000000000000" pitchFamily="49" charset="-120"/>
                <a:ea typeface="華康儷粗圓" panose="020F0709000000000000" pitchFamily="49" charset="-120"/>
              </a:rPr>
              <a:t>會當成</a:t>
            </a:r>
            <a:r>
              <a:rPr lang="en-US" altLang="zh-TW" dirty="0">
                <a:latin typeface="華康儷粗圓" panose="020F0709000000000000" pitchFamily="49" charset="-120"/>
                <a:ea typeface="華康儷粗圓" panose="020F0709000000000000" pitchFamily="49" charset="-120"/>
              </a:rPr>
              <a:t>Cookie</a:t>
            </a:r>
            <a:r>
              <a:rPr lang="zh-TW" altLang="en-US" dirty="0">
                <a:latin typeface="華康儷粗圓" panose="020F0709000000000000" pitchFamily="49" charset="-120"/>
                <a:ea typeface="華康儷粗圓" panose="020F0709000000000000" pitchFamily="49" charset="-120"/>
              </a:rPr>
              <a:t>存到用戶端電腦的特性，竊取存在用戶端電腦的</a:t>
            </a:r>
            <a:r>
              <a:rPr lang="en-US" altLang="zh-TW" dirty="0" err="1">
                <a:latin typeface="華康儷粗圓" panose="020F0709000000000000" pitchFamily="49" charset="-120"/>
                <a:ea typeface="華康儷粗圓" panose="020F0709000000000000" pitchFamily="49" charset="-120"/>
              </a:rPr>
              <a:t>SessionID</a:t>
            </a:r>
            <a:r>
              <a:rPr lang="zh-TW" altLang="en-US" dirty="0">
                <a:latin typeface="華康儷粗圓" panose="020F0709000000000000" pitchFamily="49" charset="-120"/>
                <a:ea typeface="華康儷粗圓" panose="020F0709000000000000" pitchFamily="49" charset="-120"/>
              </a:rPr>
              <a:t>，再冒用網頁使用者的身份進入該使用者所使用的的網站竊取重要的個人資料</a:t>
            </a:r>
            <a:r>
              <a:rPr lang="en-US" altLang="zh-TW" dirty="0">
                <a:latin typeface="華康儷粗圓" panose="020F0709000000000000" pitchFamily="49" charset="-120"/>
                <a:ea typeface="華康儷粗圓" panose="020F0709000000000000" pitchFamily="49" charset="-120"/>
              </a:rPr>
              <a:t>(</a:t>
            </a:r>
            <a:r>
              <a:rPr lang="zh-TW" altLang="en-US" dirty="0">
                <a:latin typeface="華康儷粗圓" panose="020F0709000000000000" pitchFamily="49" charset="-120"/>
                <a:ea typeface="華康儷粗圓" panose="020F0709000000000000" pitchFamily="49" charset="-120"/>
              </a:rPr>
              <a:t>例如：金融資訊</a:t>
            </a:r>
            <a:r>
              <a:rPr lang="en-US" altLang="zh-TW" dirty="0">
                <a:latin typeface="華康儷粗圓" panose="020F0709000000000000" pitchFamily="49" charset="-120"/>
                <a:ea typeface="華康儷粗圓" panose="020F0709000000000000" pitchFamily="49" charset="-120"/>
              </a:rPr>
              <a:t>) </a:t>
            </a:r>
            <a:r>
              <a:rPr lang="zh-TW" altLang="en-US" dirty="0">
                <a:latin typeface="華康儷粗圓" panose="020F0709000000000000" pitchFamily="49" charset="-120"/>
                <a:ea typeface="華康儷粗圓" panose="020F0709000000000000" pitchFamily="49" charset="-120"/>
              </a:rPr>
              <a:t>，再進行危害網頁使用者的動作。</a:t>
            </a:r>
            <a:endParaRPr lang="en-US" altLang="zh-TW" dirty="0" smtClean="0">
              <a:latin typeface="華康儷粗圓" panose="020F0709000000000000" pitchFamily="49" charset="-120"/>
              <a:ea typeface="華康儷粗圓" panose="020F0709000000000000" pitchFamily="49" charset="-120"/>
            </a:endParaRPr>
          </a:p>
          <a:p>
            <a:pPr algn="l"/>
            <a:endParaRPr lang="zh-TW" altLang="en-US" dirty="0"/>
          </a:p>
        </p:txBody>
      </p:sp>
    </p:spTree>
    <p:extLst>
      <p:ext uri="{BB962C8B-B14F-4D97-AF65-F5344CB8AC3E}">
        <p14:creationId xmlns:p14="http://schemas.microsoft.com/office/powerpoint/2010/main" val="1605546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95736" y="205978"/>
            <a:ext cx="6491064" cy="4237980"/>
          </a:xfrm>
        </p:spPr>
        <p:txBody>
          <a:bodyPr/>
          <a:lstStyle/>
          <a:p>
            <a:r>
              <a:rPr lang="en-US" altLang="zh-TW" dirty="0">
                <a:solidFill>
                  <a:srgbClr val="FF0066"/>
                </a:solidFill>
              </a:rPr>
              <a:t>        </a:t>
            </a:r>
            <a:r>
              <a:rPr lang="en-US" altLang="zh-TW" dirty="0" smtClean="0">
                <a:solidFill>
                  <a:srgbClr val="FF0066"/>
                </a:solidFill>
              </a:rPr>
              <a:t>   OWASP </a:t>
            </a:r>
            <a:r>
              <a:rPr lang="en-US" altLang="zh-TW" dirty="0">
                <a:solidFill>
                  <a:srgbClr val="FF0066"/>
                </a:solidFill>
              </a:rPr>
              <a:t>Top 10 </a:t>
            </a:r>
            <a:r>
              <a:rPr lang="en-US" altLang="zh-TW" dirty="0" smtClean="0">
                <a:solidFill>
                  <a:srgbClr val="FF0066"/>
                </a:solidFill>
              </a:rPr>
              <a:t>  </a:t>
            </a:r>
            <a:br>
              <a:rPr lang="en-US" altLang="zh-TW" dirty="0" smtClean="0">
                <a:solidFill>
                  <a:srgbClr val="FF0066"/>
                </a:solidFill>
              </a:rPr>
            </a:br>
            <a:r>
              <a:rPr lang="en-US" altLang="zh-TW" dirty="0">
                <a:solidFill>
                  <a:srgbClr val="FF0066"/>
                </a:solidFill>
              </a:rPr>
              <a:t> </a:t>
            </a:r>
            <a:r>
              <a:rPr lang="en-US" altLang="zh-TW" dirty="0" smtClean="0">
                <a:solidFill>
                  <a:srgbClr val="FF0066"/>
                </a:solidFill>
              </a:rPr>
              <a:t>           Mobile </a:t>
            </a:r>
            <a:r>
              <a:rPr lang="en-US" altLang="zh-TW" dirty="0">
                <a:solidFill>
                  <a:srgbClr val="FF0066"/>
                </a:solidFill>
              </a:rPr>
              <a:t>Risks</a:t>
            </a:r>
            <a:endParaRPr lang="zh-TW" altLang="en-US" dirty="0">
              <a:solidFill>
                <a:srgbClr val="FF0066"/>
              </a:solidFill>
            </a:endParaRPr>
          </a:p>
        </p:txBody>
      </p:sp>
    </p:spTree>
    <p:extLst>
      <p:ext uri="{BB962C8B-B14F-4D97-AF65-F5344CB8AC3E}">
        <p14:creationId xmlns:p14="http://schemas.microsoft.com/office/powerpoint/2010/main" val="2057578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66"/>
                </a:solidFill>
                <a:latin typeface="華康儷粗圓" panose="020F0709000000000000" pitchFamily="49" charset="-120"/>
                <a:ea typeface="華康儷粗圓" panose="020F0709000000000000" pitchFamily="49" charset="-120"/>
              </a:rPr>
              <a:t>M9-</a:t>
            </a:r>
            <a:r>
              <a:rPr lang="zh-TW" altLang="en-US" dirty="0">
                <a:solidFill>
                  <a:srgbClr val="FF0066"/>
                </a:solidFill>
                <a:latin typeface="華康儷粗圓" panose="020F0709000000000000" pitchFamily="49" charset="-120"/>
                <a:ea typeface="華康儷粗圓" panose="020F0709000000000000" pitchFamily="49" charset="-120"/>
              </a:rPr>
              <a:t>連線階段處理不適當</a:t>
            </a:r>
            <a:r>
              <a:rPr lang="en-US" altLang="zh-TW" dirty="0">
                <a:solidFill>
                  <a:srgbClr val="FF0066"/>
                </a:solidFill>
                <a:latin typeface="華康儷粗圓" panose="020F0709000000000000" pitchFamily="49" charset="-120"/>
                <a:ea typeface="華康儷粗圓" panose="020F0709000000000000" pitchFamily="49" charset="-120"/>
              </a:rPr>
              <a:t>	</a:t>
            </a:r>
            <a:endParaRPr lang="zh-TW" altLang="en-US" dirty="0"/>
          </a:p>
        </p:txBody>
      </p:sp>
      <p:sp>
        <p:nvSpPr>
          <p:cNvPr id="3" name="內容版面配置區 2"/>
          <p:cNvSpPr>
            <a:spLocks noGrp="1"/>
          </p:cNvSpPr>
          <p:nvPr>
            <p:ph idx="1"/>
          </p:nvPr>
        </p:nvSpPr>
        <p:spPr/>
        <p:txBody>
          <a:bodyPr>
            <a:normAutofit lnSpcReduction="10000"/>
          </a:bodyPr>
          <a:lstStyle/>
          <a:p>
            <a:pPr algn="l"/>
            <a:r>
              <a:rPr lang="zh-TW" altLang="en-US" dirty="0" smtClean="0">
                <a:solidFill>
                  <a:srgbClr val="FF0000"/>
                </a:solidFill>
                <a:latin typeface="華康儷粗黑" panose="020B0709000000000000" pitchFamily="49" charset="-120"/>
                <a:ea typeface="華康儷粗黑" panose="020B0709000000000000" pitchFamily="49" charset="-120"/>
              </a:rPr>
              <a:t>建議</a:t>
            </a:r>
            <a:r>
              <a:rPr lang="zh-TW" altLang="en-US" dirty="0">
                <a:solidFill>
                  <a:srgbClr val="FF0000"/>
                </a:solidFill>
                <a:latin typeface="華康儷粗黑" panose="020B0709000000000000" pitchFamily="49" charset="-120"/>
                <a:ea typeface="華康儷粗黑" panose="020B0709000000000000" pitchFamily="49" charset="-120"/>
              </a:rPr>
              <a:t>防護</a:t>
            </a:r>
            <a:r>
              <a:rPr lang="zh-TW" altLang="en-US" dirty="0" smtClean="0">
                <a:solidFill>
                  <a:srgbClr val="FF0000"/>
                </a:solidFill>
                <a:latin typeface="華康儷粗黑" panose="020B0709000000000000" pitchFamily="49" charset="-120"/>
                <a:ea typeface="華康儷粗黑" panose="020B0709000000000000" pitchFamily="49" charset="-120"/>
              </a:rPr>
              <a:t>措施</a:t>
            </a:r>
            <a:r>
              <a:rPr lang="en-US" altLang="zh-TW" dirty="0" smtClean="0">
                <a:solidFill>
                  <a:srgbClr val="FF0000"/>
                </a:solidFill>
                <a:latin typeface="華康儷粗黑" panose="020B0709000000000000" pitchFamily="49" charset="-120"/>
                <a:ea typeface="華康儷粗黑" panose="020B0709000000000000" pitchFamily="49" charset="-120"/>
              </a:rPr>
              <a:t>:</a:t>
            </a:r>
          </a:p>
          <a:p>
            <a:pPr algn="l"/>
            <a:r>
              <a:rPr lang="en-US" altLang="zh-TW" dirty="0" smtClean="0">
                <a:latin typeface="華康儷粗黑" panose="020B0709000000000000" pitchFamily="49" charset="-120"/>
                <a:ea typeface="華康儷粗黑" panose="020B0709000000000000" pitchFamily="49" charset="-120"/>
              </a:rPr>
              <a:t>1)session</a:t>
            </a:r>
            <a:r>
              <a:rPr lang="zh-TW" altLang="en-US" dirty="0">
                <a:latin typeface="華康儷粗黑" panose="020B0709000000000000" pitchFamily="49" charset="-120"/>
                <a:ea typeface="華康儷粗黑" panose="020B0709000000000000" pitchFamily="49" charset="-120"/>
              </a:rPr>
              <a:t>值的過期時間應設定在一個可接受範圍內，就無需擔心讓使用者太頻繁的重新</a:t>
            </a:r>
            <a:r>
              <a:rPr lang="zh-TW" altLang="en-US" dirty="0" smtClean="0">
                <a:latin typeface="華康儷粗黑" panose="020B0709000000000000" pitchFamily="49" charset="-120"/>
                <a:ea typeface="華康儷粗黑" panose="020B0709000000000000" pitchFamily="49" charset="-120"/>
              </a:rPr>
              <a:t>驗證。</a:t>
            </a:r>
            <a:endParaRPr lang="en-US" altLang="zh-TW" dirty="0" smtClean="0">
              <a:latin typeface="華康儷粗黑" panose="020B0709000000000000" pitchFamily="49" charset="-120"/>
              <a:ea typeface="華康儷粗黑" panose="020B0709000000000000" pitchFamily="49" charset="-120"/>
            </a:endParaRPr>
          </a:p>
          <a:p>
            <a:pPr algn="l"/>
            <a:r>
              <a:rPr lang="en-US" altLang="zh-TW" dirty="0" smtClean="0">
                <a:latin typeface="華康儷粗黑" panose="020B0709000000000000" pitchFamily="49" charset="-120"/>
                <a:ea typeface="華康儷粗黑" panose="020B0709000000000000" pitchFamily="49" charset="-120"/>
              </a:rPr>
              <a:t>2)</a:t>
            </a:r>
            <a:r>
              <a:rPr lang="zh-TW" altLang="en-US" dirty="0" smtClean="0">
                <a:latin typeface="華康儷粗黑" panose="020B0709000000000000" pitchFamily="49" charset="-120"/>
                <a:ea typeface="華康儷粗黑" panose="020B0709000000000000" pitchFamily="49" charset="-120"/>
              </a:rPr>
              <a:t>建議</a:t>
            </a:r>
            <a:r>
              <a:rPr lang="zh-TW" altLang="en-US" dirty="0">
                <a:latin typeface="華康儷粗黑" panose="020B0709000000000000" pitchFamily="49" charset="-120"/>
                <a:ea typeface="華康儷粗黑" panose="020B0709000000000000" pitchFamily="49" charset="-120"/>
              </a:rPr>
              <a:t>避免</a:t>
            </a:r>
            <a:r>
              <a:rPr lang="zh-TW" altLang="en-US" dirty="0" smtClean="0">
                <a:latin typeface="華康儷粗黑" panose="020B0709000000000000" pitchFamily="49" charset="-120"/>
                <a:ea typeface="華康儷粗黑" panose="020B0709000000000000" pitchFamily="49" charset="-120"/>
              </a:rPr>
              <a:t>使用容易猜測的值來</a:t>
            </a:r>
            <a:r>
              <a:rPr lang="zh-TW" altLang="en-US" dirty="0">
                <a:latin typeface="華康儷粗黑" panose="020B0709000000000000" pitchFamily="49" charset="-120"/>
                <a:ea typeface="華康儷粗黑" panose="020B0709000000000000" pitchFamily="49" charset="-120"/>
              </a:rPr>
              <a:t>當作</a:t>
            </a:r>
            <a:r>
              <a:rPr lang="en-US" altLang="zh-TW" dirty="0">
                <a:latin typeface="華康儷粗黑" panose="020B0709000000000000" pitchFamily="49" charset="-120"/>
                <a:ea typeface="華康儷粗黑" panose="020B0709000000000000" pitchFamily="49" charset="-120"/>
              </a:rPr>
              <a:t>session</a:t>
            </a:r>
            <a:r>
              <a:rPr lang="zh-TW" altLang="en-US" dirty="0">
                <a:latin typeface="華康儷粗黑" panose="020B0709000000000000" pitchFamily="49" charset="-120"/>
                <a:ea typeface="華康儷粗黑" panose="020B0709000000000000" pitchFamily="49" charset="-120"/>
              </a:rPr>
              <a:t>值</a:t>
            </a:r>
            <a:endParaRPr lang="en-US" altLang="zh-TW" dirty="0" smtClean="0">
              <a:latin typeface="華康儷粗黑" panose="020B0709000000000000" pitchFamily="49" charset="-120"/>
              <a:ea typeface="華康儷粗黑" panose="020B0709000000000000" pitchFamily="49" charset="-120"/>
            </a:endParaRPr>
          </a:p>
          <a:p>
            <a:pPr algn="l"/>
            <a:endParaRPr lang="zh-TW" altLang="en-US" dirty="0"/>
          </a:p>
        </p:txBody>
      </p:sp>
    </p:spTree>
    <p:extLst>
      <p:ext uri="{BB962C8B-B14F-4D97-AF65-F5344CB8AC3E}">
        <p14:creationId xmlns:p14="http://schemas.microsoft.com/office/powerpoint/2010/main" val="2071591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6592" y="555526"/>
            <a:ext cx="8229600" cy="857250"/>
          </a:xfrm>
        </p:spPr>
        <p:txBody>
          <a:bodyPr/>
          <a:lstStyle/>
          <a:p>
            <a:r>
              <a:rPr lang="en-US" altLang="zh-TW" dirty="0" smtClean="0">
                <a:solidFill>
                  <a:srgbClr val="FF0066"/>
                </a:solidFill>
                <a:latin typeface="華康儷粗圓" panose="020F0709000000000000" pitchFamily="49" charset="-120"/>
                <a:ea typeface="華康儷粗圓" panose="020F0709000000000000" pitchFamily="49" charset="-120"/>
              </a:rPr>
              <a:t>M7-</a:t>
            </a:r>
            <a:r>
              <a:rPr lang="zh-TW" altLang="en-US" dirty="0" smtClean="0">
                <a:solidFill>
                  <a:srgbClr val="FF0066"/>
                </a:solidFill>
                <a:latin typeface="華康儷粗圓" panose="020F0709000000000000" pitchFamily="49" charset="-120"/>
                <a:ea typeface="華康儷粗圓" panose="020F0709000000000000" pitchFamily="49" charset="-120"/>
              </a:rPr>
              <a:t>客戶端注入</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827584" y="1779662"/>
            <a:ext cx="5554960" cy="3102993"/>
          </a:xfrm>
        </p:spPr>
        <p:txBody>
          <a:bodyPr/>
          <a:lstStyle/>
          <a:p>
            <a:pPr algn="l"/>
            <a:r>
              <a:rPr lang="en-US" altLang="zh-TW" dirty="0" smtClean="0">
                <a:latin typeface="華康儷粗圓" panose="020F0709000000000000" pitchFamily="49" charset="-120"/>
                <a:ea typeface="華康儷粗圓" panose="020F0709000000000000" pitchFamily="49" charset="-120"/>
              </a:rPr>
              <a:t>Injection</a:t>
            </a:r>
            <a:r>
              <a:rPr lang="zh-TW" altLang="en-US" dirty="0" smtClean="0">
                <a:latin typeface="華康儷粗圓" panose="020F0709000000000000" pitchFamily="49" charset="-120"/>
                <a:ea typeface="華康儷粗圓" panose="020F0709000000000000" pitchFamily="49" charset="-120"/>
              </a:rPr>
              <a:t>攻擊一直都是相當好用的攻擊手法，在</a:t>
            </a:r>
            <a:r>
              <a:rPr lang="en-US" altLang="zh-TW" dirty="0" smtClean="0">
                <a:latin typeface="華康儷粗圓" panose="020F0709000000000000" pitchFamily="49" charset="-120"/>
                <a:ea typeface="華康儷粗圓" panose="020F0709000000000000" pitchFamily="49" charset="-120"/>
              </a:rPr>
              <a:t>APP</a:t>
            </a:r>
            <a:r>
              <a:rPr lang="zh-TW" altLang="en-US" dirty="0" smtClean="0">
                <a:latin typeface="華康儷粗圓" panose="020F0709000000000000" pitchFamily="49" charset="-120"/>
                <a:ea typeface="華康儷粗圓" panose="020F0709000000000000" pitchFamily="49" charset="-120"/>
              </a:rPr>
              <a:t>的網頁應用程式上若存在漏洞，攻擊者即可使用</a:t>
            </a:r>
            <a:r>
              <a:rPr lang="en-US" altLang="zh-TW" dirty="0" smtClean="0">
                <a:latin typeface="華康儷粗圓" panose="020F0709000000000000" pitchFamily="49" charset="-120"/>
                <a:ea typeface="華康儷粗圓" panose="020F0709000000000000" pitchFamily="49" charset="-120"/>
              </a:rPr>
              <a:t>SQL Injection</a:t>
            </a: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449965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8640" y="483518"/>
            <a:ext cx="8229600" cy="857250"/>
          </a:xfrm>
        </p:spPr>
        <p:txBody>
          <a:bodyPr/>
          <a:lstStyle/>
          <a:p>
            <a:r>
              <a:rPr lang="en-US" altLang="zh-TW" dirty="0">
                <a:solidFill>
                  <a:srgbClr val="FF0066"/>
                </a:solidFill>
                <a:latin typeface="華康儷粗圓" panose="020F0709000000000000" pitchFamily="49" charset="-120"/>
                <a:ea typeface="華康儷粗圓" panose="020F0709000000000000" pitchFamily="49" charset="-120"/>
              </a:rPr>
              <a:t>M7-</a:t>
            </a:r>
            <a:r>
              <a:rPr lang="zh-TW" altLang="en-US" dirty="0">
                <a:solidFill>
                  <a:srgbClr val="FF0066"/>
                </a:solidFill>
                <a:latin typeface="華康儷粗圓" panose="020F0709000000000000" pitchFamily="49" charset="-120"/>
                <a:ea typeface="華康儷粗圓" panose="020F0709000000000000" pitchFamily="49" charset="-120"/>
              </a:rPr>
              <a:t>客戶端注入</a:t>
            </a:r>
          </a:p>
        </p:txBody>
      </p:sp>
      <p:sp>
        <p:nvSpPr>
          <p:cNvPr id="3" name="內容版面配置區 2"/>
          <p:cNvSpPr>
            <a:spLocks noGrp="1"/>
          </p:cNvSpPr>
          <p:nvPr>
            <p:ph idx="1"/>
          </p:nvPr>
        </p:nvSpPr>
        <p:spPr>
          <a:xfrm>
            <a:off x="457200" y="1491630"/>
            <a:ext cx="7139136" cy="3102993"/>
          </a:xfrm>
        </p:spPr>
        <p:txBody>
          <a:bodyPr/>
          <a:lstStyle/>
          <a:p>
            <a:pPr algn="l"/>
            <a:r>
              <a:rPr lang="en-US" altLang="zh-TW" dirty="0" smtClean="0">
                <a:latin typeface="華康儷粗圓" panose="020F0709000000000000" pitchFamily="49" charset="-120"/>
                <a:ea typeface="華康儷粗圓" panose="020F0709000000000000" pitchFamily="49" charset="-120"/>
              </a:rPr>
              <a:t>App</a:t>
            </a:r>
            <a:r>
              <a:rPr lang="zh-TW" altLang="en-US" dirty="0" smtClean="0">
                <a:latin typeface="華康儷粗圓" panose="020F0709000000000000" pitchFamily="49" charset="-120"/>
                <a:ea typeface="華康儷粗圓" panose="020F0709000000000000" pitchFamily="49" charset="-120"/>
              </a:rPr>
              <a:t>傳遞參數給資料庫的內容，需過濾不受信任或不應該接受的內容</a:t>
            </a:r>
            <a:endParaRPr lang="en-US" altLang="zh-TW" dirty="0" smtClean="0">
              <a:latin typeface="華康儷粗圓" panose="020F0709000000000000" pitchFamily="49" charset="-120"/>
              <a:ea typeface="華康儷粗圓" panose="020F0709000000000000" pitchFamily="49" charset="-120"/>
            </a:endParaRPr>
          </a:p>
          <a:p>
            <a:pPr marL="0" indent="0" algn="l">
              <a:buNone/>
            </a:pPr>
            <a:r>
              <a:rPr lang="en-US" altLang="zh-TW" dirty="0" smtClean="0">
                <a:latin typeface="華康儷粗圓" panose="020F0709000000000000" pitchFamily="49" charset="-120"/>
                <a:ea typeface="華康儷粗圓" panose="020F0709000000000000" pitchFamily="49" charset="-120"/>
              </a:rPr>
              <a:t>Ex:</a:t>
            </a:r>
          </a:p>
          <a:p>
            <a:pPr algn="l"/>
            <a:r>
              <a:rPr lang="en-US" altLang="zh-TW" dirty="0" smtClean="0">
                <a:latin typeface="華康儷粗圓" panose="020F0709000000000000" pitchFamily="49" charset="-120"/>
                <a:ea typeface="華康儷粗圓" panose="020F0709000000000000" pitchFamily="49" charset="-120"/>
              </a:rPr>
              <a:t>SQL</a:t>
            </a:r>
            <a:r>
              <a:rPr lang="zh-TW" altLang="en-US" dirty="0" smtClean="0">
                <a:latin typeface="華康儷粗圓" panose="020F0709000000000000" pitchFamily="49" charset="-120"/>
                <a:ea typeface="華康儷粗圓" panose="020F0709000000000000" pitchFamily="49" charset="-120"/>
              </a:rPr>
              <a:t>執行語法</a:t>
            </a:r>
            <a:endParaRPr lang="en-US" altLang="zh-TW" dirty="0" smtClean="0">
              <a:latin typeface="華康儷粗圓" panose="020F0709000000000000" pitchFamily="49" charset="-120"/>
              <a:ea typeface="華康儷粗圓" panose="020F0709000000000000" pitchFamily="49" charset="-120"/>
            </a:endParaRPr>
          </a:p>
          <a:p>
            <a:pPr algn="l"/>
            <a:r>
              <a:rPr lang="zh-TW" altLang="en-US" dirty="0" smtClean="0">
                <a:latin typeface="華康儷粗圓" panose="020F0709000000000000" pitchFamily="49" charset="-120"/>
                <a:ea typeface="華康儷粗圓" panose="020F0709000000000000" pitchFamily="49" charset="-120"/>
              </a:rPr>
              <a:t>特殊字元等</a:t>
            </a: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905533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66"/>
                </a:solidFill>
                <a:latin typeface="華康儷粗圓" panose="020F0709000000000000" pitchFamily="49" charset="-120"/>
                <a:ea typeface="華康儷粗圓" panose="020F0709000000000000" pitchFamily="49" charset="-120"/>
              </a:rPr>
              <a:t>參考資料</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p:txBody>
          <a:bodyPr>
            <a:normAutofit lnSpcReduction="10000"/>
          </a:bodyPr>
          <a:lstStyle/>
          <a:p>
            <a:pPr marL="514350" indent="-514350" algn="l">
              <a:buFont typeface="+mj-lt"/>
              <a:buAutoNum type="alphaLcParenR"/>
            </a:pPr>
            <a:r>
              <a:rPr lang="en-US" altLang="zh-TW" dirty="0" smtClean="0">
                <a:hlinkClick r:id="rId2"/>
              </a:rPr>
              <a:t>http://www.tuicool.com/articles/nYNvqmf</a:t>
            </a:r>
            <a:endParaRPr lang="en-US" altLang="zh-TW" dirty="0" smtClean="0"/>
          </a:p>
          <a:p>
            <a:pPr marL="514350" indent="-514350" algn="l">
              <a:buFont typeface="+mj-lt"/>
              <a:buAutoNum type="alphaLcParenR"/>
            </a:pPr>
            <a:r>
              <a:rPr lang="en-US" altLang="zh-TW" dirty="0" smtClean="0">
                <a:hlinkClick r:id="rId3"/>
              </a:rPr>
              <a:t>http://squaremax.pixnet.net/blog/post/86780972-%E6%B7%BA%E8%AB%87owasp-top-10-mobile-risks</a:t>
            </a:r>
            <a:endParaRPr lang="en-US" altLang="zh-TW" dirty="0" smtClean="0"/>
          </a:p>
          <a:p>
            <a:pPr marL="514350" indent="-514350" algn="l">
              <a:buFont typeface="+mj-lt"/>
              <a:buAutoNum type="alphaLcParenR"/>
            </a:pPr>
            <a:r>
              <a:rPr lang="en-US" altLang="zh-TW" dirty="0" smtClean="0">
                <a:hlinkClick r:id="rId4"/>
              </a:rPr>
              <a:t>https</a:t>
            </a:r>
            <a:r>
              <a:rPr lang="en-US" altLang="zh-TW" dirty="0">
                <a:hlinkClick r:id="rId4"/>
              </a:rPr>
              <a:t>://</a:t>
            </a:r>
            <a:r>
              <a:rPr lang="en-US" altLang="zh-TW" dirty="0" smtClean="0">
                <a:hlinkClick r:id="rId4"/>
              </a:rPr>
              <a:t>www.owasp.org/index.php/Mobile_Top_10_2014-M9</a:t>
            </a:r>
            <a:endParaRPr lang="en-US" altLang="zh-TW" dirty="0" smtClean="0"/>
          </a:p>
          <a:p>
            <a:pPr algn="l"/>
            <a:endParaRPr lang="zh-TW" altLang="en-US" dirty="0"/>
          </a:p>
        </p:txBody>
      </p:sp>
    </p:spTree>
    <p:extLst>
      <p:ext uri="{BB962C8B-B14F-4D97-AF65-F5344CB8AC3E}">
        <p14:creationId xmlns:p14="http://schemas.microsoft.com/office/powerpoint/2010/main" val="1276596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560" y="555526"/>
            <a:ext cx="8229600" cy="857250"/>
          </a:xfrm>
        </p:spPr>
        <p:txBody>
          <a:bodyPr>
            <a:normAutofit/>
          </a:bodyPr>
          <a:lstStyle/>
          <a:p>
            <a:r>
              <a:rPr lang="en-US" altLang="zh-TW" dirty="0" smtClean="0">
                <a:solidFill>
                  <a:srgbClr val="FF0066"/>
                </a:solidFill>
                <a:latin typeface="華康儷粗圓" panose="020F0709000000000000" pitchFamily="49" charset="-120"/>
                <a:ea typeface="華康儷粗圓" panose="020F0709000000000000" pitchFamily="49" charset="-120"/>
              </a:rPr>
              <a:t>Android </a:t>
            </a:r>
            <a:r>
              <a:rPr lang="zh-TW" altLang="en-US" dirty="0" smtClean="0">
                <a:solidFill>
                  <a:srgbClr val="FF0066"/>
                </a:solidFill>
                <a:latin typeface="華康儷粗圓" panose="020F0709000000000000" pitchFamily="49" charset="-120"/>
                <a:ea typeface="華康儷粗圓" panose="020F0709000000000000" pitchFamily="49" charset="-120"/>
              </a:rPr>
              <a:t>反組繹工具介紹</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12776"/>
            <a:ext cx="6664658" cy="3607246"/>
          </a:xfrm>
        </p:spPr>
      </p:pic>
    </p:spTree>
    <p:extLst>
      <p:ext uri="{BB962C8B-B14F-4D97-AF65-F5344CB8AC3E}">
        <p14:creationId xmlns:p14="http://schemas.microsoft.com/office/powerpoint/2010/main" val="624679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66"/>
                </a:solidFill>
                <a:latin typeface="華康儷粗圓" panose="020F0709000000000000" pitchFamily="49" charset="-120"/>
                <a:ea typeface="華康儷粗圓" panose="020F0709000000000000" pitchFamily="49" charset="-120"/>
              </a:rPr>
              <a:t>Android </a:t>
            </a:r>
            <a:r>
              <a:rPr lang="zh-TW" altLang="en-US" dirty="0">
                <a:solidFill>
                  <a:srgbClr val="FF0066"/>
                </a:solidFill>
                <a:latin typeface="華康儷粗圓" panose="020F0709000000000000" pitchFamily="49" charset="-120"/>
                <a:ea typeface="華康儷粗圓" panose="020F0709000000000000" pitchFamily="49" charset="-120"/>
              </a:rPr>
              <a:t>反組繹工具</a:t>
            </a:r>
          </a:p>
        </p:txBody>
      </p:sp>
      <p:sp>
        <p:nvSpPr>
          <p:cNvPr id="3" name="內容版面配置區 2"/>
          <p:cNvSpPr>
            <a:spLocks noGrp="1"/>
          </p:cNvSpPr>
          <p:nvPr>
            <p:ph idx="1"/>
          </p:nvPr>
        </p:nvSpPr>
        <p:spPr>
          <a:xfrm>
            <a:off x="1691680" y="1563638"/>
            <a:ext cx="7344816" cy="3102993"/>
          </a:xfrm>
        </p:spPr>
        <p:txBody>
          <a:bodyPr>
            <a:noAutofit/>
          </a:bodyPr>
          <a:lstStyle/>
          <a:p>
            <a:pPr marL="457200" indent="-457200" algn="l">
              <a:buFont typeface="Wingdings" panose="05000000000000000000" pitchFamily="2" charset="2"/>
              <a:buChar char="n"/>
            </a:pPr>
            <a:r>
              <a:rPr lang="en-US" altLang="zh-TW" dirty="0" err="1" smtClean="0">
                <a:latin typeface="華康儷粗圓" panose="020F0709000000000000" pitchFamily="49" charset="-120"/>
                <a:ea typeface="華康儷粗圓" panose="020F0709000000000000" pitchFamily="49" charset="-120"/>
              </a:rPr>
              <a:t>Apktool</a:t>
            </a:r>
            <a:endParaRPr lang="zh-TW" altLang="en-US" dirty="0">
              <a:latin typeface="華康儷粗圓" panose="020F0709000000000000" pitchFamily="49" charset="-120"/>
              <a:ea typeface="華康儷粗圓" panose="020F0709000000000000" pitchFamily="49" charset="-120"/>
            </a:endParaRPr>
          </a:p>
          <a:p>
            <a:pPr marL="457200" indent="-457200" algn="l">
              <a:buFont typeface="Wingdings" panose="05000000000000000000" pitchFamily="2" charset="2"/>
              <a:buChar char="n"/>
            </a:pPr>
            <a:r>
              <a:rPr lang="en-US" altLang="zh-TW" dirty="0">
                <a:latin typeface="華康儷粗圓" panose="020F0709000000000000" pitchFamily="49" charset="-120"/>
                <a:ea typeface="華康儷粗圓" panose="020F0709000000000000" pitchFamily="49" charset="-120"/>
              </a:rPr>
              <a:t>Dex2jar</a:t>
            </a:r>
          </a:p>
          <a:p>
            <a:pPr marL="457200" indent="-457200" algn="l">
              <a:buFont typeface="Wingdings" panose="05000000000000000000" pitchFamily="2" charset="2"/>
              <a:buChar char="n"/>
            </a:pPr>
            <a:r>
              <a:rPr lang="en-US" altLang="zh-TW" dirty="0" smtClean="0">
                <a:latin typeface="華康儷粗圓" panose="020F0709000000000000" pitchFamily="49" charset="-120"/>
                <a:ea typeface="華康儷粗圓" panose="020F0709000000000000" pitchFamily="49" charset="-120"/>
              </a:rPr>
              <a:t>DJ-</a:t>
            </a:r>
            <a:r>
              <a:rPr lang="en-US" altLang="zh-TW" dirty="0" err="1" smtClean="0">
                <a:latin typeface="華康儷粗圓" panose="020F0709000000000000" pitchFamily="49" charset="-120"/>
                <a:ea typeface="華康儷粗圓" panose="020F0709000000000000" pitchFamily="49" charset="-120"/>
              </a:rPr>
              <a:t>Decompiler</a:t>
            </a:r>
            <a:r>
              <a:rPr lang="en-US" altLang="zh-TW" dirty="0">
                <a:latin typeface="華康儷粗圓" panose="020F0709000000000000" pitchFamily="49" charset="-120"/>
                <a:ea typeface="華康儷粗圓" panose="020F0709000000000000" pitchFamily="49" charset="-120"/>
              </a:rPr>
              <a:t>+ JD-GUI</a:t>
            </a:r>
          </a:p>
          <a:p>
            <a:pPr marL="457200" indent="-457200" algn="l">
              <a:buFont typeface="Wingdings" panose="05000000000000000000" pitchFamily="2" charset="2"/>
              <a:buChar char="n"/>
            </a:pPr>
            <a:r>
              <a:rPr lang="en-US" altLang="zh-TW" dirty="0" smtClean="0">
                <a:latin typeface="華康儷粗圓" panose="020F0709000000000000" pitchFamily="49" charset="-120"/>
                <a:ea typeface="華康儷粗圓" panose="020F0709000000000000" pitchFamily="49" charset="-120"/>
              </a:rPr>
              <a:t>Eclipse</a:t>
            </a:r>
            <a:r>
              <a:rPr lang="zh-TW" altLang="en-US" dirty="0">
                <a:latin typeface="華康儷粗圓" panose="020F0709000000000000" pitchFamily="49" charset="-120"/>
                <a:ea typeface="華康儷粗圓" panose="020F0709000000000000" pitchFamily="49" charset="-120"/>
              </a:rPr>
              <a:t>（幫助你產生要注入的程式碼）</a:t>
            </a:r>
          </a:p>
          <a:p>
            <a:pPr marL="457200" indent="-457200" algn="l">
              <a:buFont typeface="Wingdings" panose="05000000000000000000" pitchFamily="2" charset="2"/>
              <a:buChar char="n"/>
            </a:pPr>
            <a:r>
              <a:rPr lang="en-US" altLang="zh-TW" dirty="0" smtClean="0">
                <a:latin typeface="華康儷粗圓" panose="020F0709000000000000" pitchFamily="49" charset="-120"/>
                <a:ea typeface="華康儷粗圓" panose="020F0709000000000000" pitchFamily="49" charset="-120"/>
              </a:rPr>
              <a:t>Notepad</a:t>
            </a:r>
            <a:r>
              <a:rPr lang="en-US" altLang="zh-TW" dirty="0">
                <a:latin typeface="華康儷粗圓" panose="020F0709000000000000" pitchFamily="49" charset="-120"/>
                <a:ea typeface="華康儷粗圓" panose="020F0709000000000000" pitchFamily="49" charset="-120"/>
              </a:rPr>
              <a:t>++</a:t>
            </a:r>
          </a:p>
          <a:p>
            <a:pPr marL="457200" indent="-457200" algn="l">
              <a:buFont typeface="Wingdings" panose="05000000000000000000" pitchFamily="2" charset="2"/>
              <a:buChar char="n"/>
            </a:pPr>
            <a:endParaRPr lang="en-US" altLang="zh-TW" dirty="0" smtClean="0">
              <a:latin typeface="華康儷粗圓" panose="020F0709000000000000" pitchFamily="49" charset="-120"/>
              <a:ea typeface="華康儷粗圓" panose="020F0709000000000000" pitchFamily="49" charset="-120"/>
            </a:endParaRPr>
          </a:p>
          <a:p>
            <a:pPr marL="457200" indent="-457200" algn="l">
              <a:buFont typeface="Wingdings" panose="05000000000000000000" pitchFamily="2" charset="2"/>
              <a:buChar char="n"/>
            </a:pP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40764961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528" y="699542"/>
            <a:ext cx="8229600" cy="857250"/>
          </a:xfrm>
        </p:spPr>
        <p:txBody>
          <a:bodyPr/>
          <a:lstStyle/>
          <a:p>
            <a:r>
              <a:rPr lang="en-US" altLang="zh-TW" sz="4800" dirty="0" smtClean="0">
                <a:solidFill>
                  <a:srgbClr val="FF0066"/>
                </a:solidFill>
                <a:latin typeface="華康儷粗圓" panose="020F0709000000000000" pitchFamily="49" charset="-120"/>
                <a:ea typeface="華康儷粗圓" panose="020F0709000000000000" pitchFamily="49" charset="-120"/>
              </a:rPr>
              <a:t>Android</a:t>
            </a:r>
            <a:r>
              <a:rPr lang="zh-TW" altLang="en-US" sz="4800" dirty="0" smtClean="0">
                <a:solidFill>
                  <a:srgbClr val="FF0066"/>
                </a:solidFill>
                <a:latin typeface="華康儷粗圓" panose="020F0709000000000000" pitchFamily="49" charset="-120"/>
                <a:ea typeface="華康儷粗圓" panose="020F0709000000000000" pitchFamily="49" charset="-120"/>
              </a:rPr>
              <a:t> 封包截取工具</a:t>
            </a:r>
            <a:endParaRPr lang="zh-TW" altLang="en-US" sz="4800"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981944" y="1995686"/>
            <a:ext cx="6635080" cy="3102993"/>
          </a:xfrm>
        </p:spPr>
        <p:txBody>
          <a:bodyPr>
            <a:normAutofit/>
          </a:bodyPr>
          <a:lstStyle/>
          <a:p>
            <a:pPr algn="l"/>
            <a:r>
              <a:rPr lang="en-US" altLang="zh-TW" sz="3600" dirty="0" err="1" smtClean="0">
                <a:latin typeface="華康儷粗圓" panose="020F0709000000000000" pitchFamily="49" charset="-120"/>
                <a:ea typeface="華康儷粗圓" panose="020F0709000000000000" pitchFamily="49" charset="-120"/>
              </a:rPr>
              <a:t>Wireshark</a:t>
            </a:r>
            <a:r>
              <a:rPr lang="en-US" altLang="zh-TW" sz="3600" dirty="0" smtClean="0">
                <a:latin typeface="華康儷粗圓" panose="020F0709000000000000" pitchFamily="49" charset="-120"/>
                <a:ea typeface="華康儷粗圓" panose="020F0709000000000000" pitchFamily="49" charset="-120"/>
              </a:rPr>
              <a:t>(</a:t>
            </a:r>
            <a:r>
              <a:rPr lang="zh-TW" altLang="en-US" sz="3600" dirty="0" smtClean="0">
                <a:latin typeface="華康儷粗圓" panose="020F0709000000000000" pitchFamily="49" charset="-120"/>
                <a:ea typeface="華康儷粗圓" panose="020F0709000000000000" pitchFamily="49" charset="-120"/>
              </a:rPr>
              <a:t>封包側錄</a:t>
            </a:r>
            <a:r>
              <a:rPr lang="en-US" altLang="zh-TW" sz="3600" dirty="0" smtClean="0">
                <a:latin typeface="華康儷粗圓" panose="020F0709000000000000" pitchFamily="49" charset="-120"/>
                <a:ea typeface="華康儷粗圓" panose="020F0709000000000000" pitchFamily="49" charset="-120"/>
              </a:rPr>
              <a:t>)</a:t>
            </a:r>
          </a:p>
          <a:p>
            <a:pPr algn="l"/>
            <a:r>
              <a:rPr lang="en-US" altLang="zh-TW" sz="3600" dirty="0" smtClean="0">
                <a:latin typeface="華康儷粗圓" panose="020F0709000000000000" pitchFamily="49" charset="-120"/>
                <a:ea typeface="華康儷粗圓" panose="020F0709000000000000" pitchFamily="49" charset="-120"/>
              </a:rPr>
              <a:t>Burp</a:t>
            </a:r>
            <a:r>
              <a:rPr lang="zh-TW" altLang="en-US" sz="3600" dirty="0" smtClean="0">
                <a:latin typeface="華康儷粗圓" panose="020F0709000000000000" pitchFamily="49" charset="-120"/>
                <a:ea typeface="華康儷粗圓" panose="020F0709000000000000" pitchFamily="49" charset="-120"/>
              </a:rPr>
              <a:t> </a:t>
            </a:r>
            <a:r>
              <a:rPr lang="en-US" altLang="zh-TW" sz="3600" dirty="0" smtClean="0">
                <a:latin typeface="華康儷粗圓" panose="020F0709000000000000" pitchFamily="49" charset="-120"/>
                <a:ea typeface="華康儷粗圓" panose="020F0709000000000000" pitchFamily="49" charset="-120"/>
              </a:rPr>
              <a:t>Suite(</a:t>
            </a:r>
            <a:r>
              <a:rPr lang="zh-TW" altLang="en-US" sz="3600" dirty="0" smtClean="0">
                <a:latin typeface="華康儷粗圓" panose="020F0709000000000000" pitchFamily="49" charset="-120"/>
                <a:ea typeface="華康儷粗圓" panose="020F0709000000000000" pitchFamily="49" charset="-120"/>
              </a:rPr>
              <a:t>封包截取、修改</a:t>
            </a:r>
            <a:r>
              <a:rPr lang="en-US" altLang="zh-TW" sz="3600" dirty="0" smtClean="0">
                <a:latin typeface="華康儷粗圓" panose="020F0709000000000000" pitchFamily="49" charset="-120"/>
                <a:ea typeface="華康儷粗圓" panose="020F0709000000000000" pitchFamily="49" charset="-120"/>
              </a:rPr>
              <a:t>) </a:t>
            </a:r>
            <a:endParaRPr lang="zh-TW" altLang="en-US" sz="3600"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2521475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8720" y="633"/>
            <a:ext cx="8229600" cy="857250"/>
          </a:xfrm>
        </p:spPr>
        <p:txBody>
          <a:bodyPr/>
          <a:lstStyle/>
          <a:p>
            <a:r>
              <a:rPr lang="en-US" altLang="zh-TW" dirty="0" err="1" smtClean="0">
                <a:solidFill>
                  <a:srgbClr val="FF0066"/>
                </a:solidFill>
                <a:latin typeface="華康儷粗圓" panose="020F0709000000000000" pitchFamily="49" charset="-120"/>
                <a:ea typeface="華康儷粗圓" panose="020F0709000000000000" pitchFamily="49" charset="-120"/>
              </a:rPr>
              <a:t>Apk</a:t>
            </a:r>
            <a:r>
              <a:rPr lang="zh-TW" altLang="en-US" dirty="0" smtClean="0">
                <a:solidFill>
                  <a:srgbClr val="FF0066"/>
                </a:solidFill>
                <a:latin typeface="華康儷粗圓" panose="020F0709000000000000" pitchFamily="49" charset="-120"/>
                <a:ea typeface="華康儷粗圓" panose="020F0709000000000000" pitchFamily="49" charset="-120"/>
              </a:rPr>
              <a:t>析出工具</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1931757" y="857883"/>
            <a:ext cx="8229600" cy="3102993"/>
          </a:xfrm>
        </p:spPr>
        <p:txBody>
          <a:bodyPr/>
          <a:lstStyle/>
          <a:p>
            <a:r>
              <a:rPr lang="en-US" altLang="zh-TW" dirty="0" err="1" smtClean="0">
                <a:latin typeface="華康儷粗圓" panose="020F0709000000000000" pitchFamily="49" charset="-120"/>
                <a:ea typeface="華康儷粗圓" panose="020F0709000000000000" pitchFamily="49" charset="-120"/>
              </a:rPr>
              <a:t>Apkdownloader</a:t>
            </a:r>
            <a:endParaRPr lang="en-US" altLang="zh-TW" dirty="0" smtClean="0">
              <a:latin typeface="華康儷粗圓" panose="020F0709000000000000" pitchFamily="49" charset="-120"/>
              <a:ea typeface="華康儷粗圓" panose="020F0709000000000000" pitchFamily="49" charset="-120"/>
            </a:endParaRPr>
          </a:p>
          <a:p>
            <a:endParaRPr lang="en-US" altLang="zh-TW" dirty="0" smtClean="0">
              <a:latin typeface="華康儷粗圓" panose="020F0709000000000000" pitchFamily="49" charset="-120"/>
              <a:ea typeface="華康儷粗圓" panose="020F0709000000000000" pitchFamily="49" charset="-120"/>
            </a:endParaRPr>
          </a:p>
        </p:txBody>
      </p:sp>
      <p:pic>
        <p:nvPicPr>
          <p:cNvPr id="4" name="圖片 3"/>
          <p:cNvPicPr>
            <a:picLocks noChangeAspect="1"/>
          </p:cNvPicPr>
          <p:nvPr/>
        </p:nvPicPr>
        <p:blipFill>
          <a:blip r:embed="rId2"/>
          <a:stretch>
            <a:fillRect/>
          </a:stretch>
        </p:blipFill>
        <p:spPr>
          <a:xfrm>
            <a:off x="827584" y="1491630"/>
            <a:ext cx="6048672" cy="3157002"/>
          </a:xfrm>
          <a:prstGeom prst="rect">
            <a:avLst/>
          </a:prstGeom>
        </p:spPr>
      </p:pic>
    </p:spTree>
    <p:extLst>
      <p:ext uri="{BB962C8B-B14F-4D97-AF65-F5344CB8AC3E}">
        <p14:creationId xmlns:p14="http://schemas.microsoft.com/office/powerpoint/2010/main" val="3045634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6552" y="411510"/>
            <a:ext cx="8229600" cy="857250"/>
          </a:xfrm>
        </p:spPr>
        <p:txBody>
          <a:bodyPr/>
          <a:lstStyle/>
          <a:p>
            <a:r>
              <a:rPr lang="en-US" altLang="zh-TW" dirty="0" smtClean="0">
                <a:solidFill>
                  <a:srgbClr val="FF0066"/>
                </a:solidFill>
                <a:latin typeface="華康儷粗圓" panose="020F0709000000000000" pitchFamily="49" charset="-120"/>
                <a:ea typeface="華康儷粗圓" panose="020F0709000000000000" pitchFamily="49" charset="-120"/>
              </a:rPr>
              <a:t>Android</a:t>
            </a:r>
            <a:r>
              <a:rPr lang="zh-TW" altLang="en-US" dirty="0" smtClean="0">
                <a:solidFill>
                  <a:srgbClr val="FF0066"/>
                </a:solidFill>
                <a:latin typeface="華康儷粗圓" panose="020F0709000000000000" pitchFamily="49" charset="-120"/>
                <a:ea typeface="華康儷粗圓" panose="020F0709000000000000" pitchFamily="49" charset="-120"/>
              </a:rPr>
              <a:t>實機模擬工具</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1115616" y="1491630"/>
            <a:ext cx="8229600" cy="3102993"/>
          </a:xfrm>
        </p:spPr>
        <p:txBody>
          <a:bodyPr>
            <a:normAutofit/>
          </a:bodyPr>
          <a:lstStyle/>
          <a:p>
            <a:pPr marL="457200" indent="-457200" algn="l">
              <a:buFont typeface="Wingdings" panose="05000000000000000000" pitchFamily="2" charset="2"/>
              <a:buChar char="n"/>
            </a:pPr>
            <a:r>
              <a:rPr lang="en-US" altLang="zh-TW" sz="4400" dirty="0" smtClean="0">
                <a:latin typeface="華康儷粗圓" panose="020F0709000000000000" pitchFamily="49" charset="-120"/>
                <a:ea typeface="華康儷粗圓" panose="020F0709000000000000" pitchFamily="49" charset="-120"/>
              </a:rPr>
              <a:t>Bluestack</a:t>
            </a:r>
          </a:p>
          <a:p>
            <a:pPr marL="457200" indent="-457200" algn="l">
              <a:buFont typeface="Wingdings" panose="05000000000000000000" pitchFamily="2" charset="2"/>
              <a:buChar char="n"/>
            </a:pPr>
            <a:r>
              <a:rPr lang="en-US" altLang="zh-TW" sz="4400" dirty="0" smtClean="0">
                <a:latin typeface="華康儷粗圓" panose="020F0709000000000000" pitchFamily="49" charset="-120"/>
                <a:ea typeface="華康儷粗圓" panose="020F0709000000000000" pitchFamily="49" charset="-120"/>
              </a:rPr>
              <a:t>Genymotion</a:t>
            </a:r>
          </a:p>
          <a:p>
            <a:pPr marL="457200" indent="-457200" algn="l">
              <a:buFont typeface="Wingdings" panose="05000000000000000000" pitchFamily="2" charset="2"/>
              <a:buChar char="n"/>
            </a:pPr>
            <a:r>
              <a:rPr lang="en-US" altLang="zh-TW" sz="4400" dirty="0" smtClean="0">
                <a:latin typeface="華康儷粗圓" panose="020F0709000000000000" pitchFamily="49" charset="-120"/>
                <a:ea typeface="華康儷粗圓" panose="020F0709000000000000" pitchFamily="49" charset="-120"/>
              </a:rPr>
              <a:t>Android studio</a:t>
            </a:r>
            <a:endParaRPr lang="zh-TW" altLang="en-US" sz="4400"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3296482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34380"/>
            <a:ext cx="8229600" cy="857250"/>
          </a:xfrm>
        </p:spPr>
        <p:txBody>
          <a:bodyPr/>
          <a:lstStyle/>
          <a:p>
            <a:r>
              <a:rPr lang="en-US" altLang="zh-TW" dirty="0" smtClean="0">
                <a:solidFill>
                  <a:srgbClr val="FF0066"/>
                </a:solidFill>
                <a:latin typeface="華康儷粗圓" panose="020F0709000000000000" pitchFamily="49" charset="-120"/>
                <a:ea typeface="華康儷粗圓" panose="020F0709000000000000" pitchFamily="49" charset="-120"/>
              </a:rPr>
              <a:t>App</a:t>
            </a:r>
            <a:r>
              <a:rPr lang="zh-TW" altLang="en-US" dirty="0" smtClean="0">
                <a:solidFill>
                  <a:srgbClr val="FF0066"/>
                </a:solidFill>
                <a:latin typeface="華康儷粗圓" panose="020F0709000000000000" pitchFamily="49" charset="-120"/>
                <a:ea typeface="華康儷粗圓" panose="020F0709000000000000" pitchFamily="49" charset="-120"/>
              </a:rPr>
              <a:t>滲透測試工具</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251520" y="1779662"/>
            <a:ext cx="8229600" cy="3102993"/>
          </a:xfrm>
        </p:spPr>
        <p:txBody>
          <a:bodyPr>
            <a:normAutofit/>
          </a:bodyPr>
          <a:lstStyle/>
          <a:p>
            <a:r>
              <a:rPr lang="en-US" altLang="zh-TW" sz="4800" dirty="0" err="1" smtClean="0">
                <a:latin typeface="Adobe Gothic Std B" panose="020B0800000000000000" pitchFamily="34" charset="-128"/>
                <a:ea typeface="Adobe Gothic Std B" panose="020B0800000000000000" pitchFamily="34" charset="-128"/>
              </a:rPr>
              <a:t>AppUse</a:t>
            </a:r>
            <a:endParaRPr lang="zh-TW" altLang="en-US" sz="8000" dirty="0">
              <a:latin typeface="Adobe Gothic Std B" panose="020B0800000000000000" pitchFamily="34" charset="-128"/>
              <a:ea typeface="華康儷粗圓" panose="020F0709000000000000" pitchFamily="49" charset="-120"/>
            </a:endParaRPr>
          </a:p>
        </p:txBody>
      </p:sp>
    </p:spTree>
    <p:extLst>
      <p:ext uri="{BB962C8B-B14F-4D97-AF65-F5344CB8AC3E}">
        <p14:creationId xmlns:p14="http://schemas.microsoft.com/office/powerpoint/2010/main" val="1017832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66"/>
                </a:solidFill>
              </a:rPr>
              <a:t>OWASP</a:t>
            </a:r>
            <a:endParaRPr lang="zh-TW" altLang="en-US" dirty="0">
              <a:solidFill>
                <a:srgbClr val="FF0066"/>
              </a:solidFill>
            </a:endParaRPr>
          </a:p>
        </p:txBody>
      </p:sp>
      <p:sp>
        <p:nvSpPr>
          <p:cNvPr id="3" name="內容版面配置區 2"/>
          <p:cNvSpPr>
            <a:spLocks noGrp="1"/>
          </p:cNvSpPr>
          <p:nvPr>
            <p:ph idx="1"/>
          </p:nvPr>
        </p:nvSpPr>
        <p:spPr/>
        <p:txBody>
          <a:bodyPr>
            <a:normAutofit/>
          </a:bodyPr>
          <a:lstStyle/>
          <a:p>
            <a:pPr algn="l"/>
            <a:r>
              <a:rPr lang="en-US" altLang="zh-TW" sz="2000" dirty="0">
                <a:latin typeface="華康儷粗圓" panose="020F0709000000000000" pitchFamily="49" charset="-120"/>
                <a:ea typeface="華康儷粗圓" panose="020F0709000000000000" pitchFamily="49" charset="-120"/>
              </a:rPr>
              <a:t>OWASP</a:t>
            </a:r>
            <a:r>
              <a:rPr lang="zh-TW" altLang="en-US" sz="2000" dirty="0">
                <a:latin typeface="華康儷粗圓" panose="020F0709000000000000" pitchFamily="49" charset="-120"/>
                <a:ea typeface="華康儷粗圓" panose="020F0709000000000000" pitchFamily="49" charset="-120"/>
              </a:rPr>
              <a:t>的全名是</a:t>
            </a:r>
            <a:r>
              <a:rPr lang="en-US" altLang="zh-TW" sz="2000" dirty="0">
                <a:solidFill>
                  <a:srgbClr val="FF0000"/>
                </a:solidFill>
                <a:latin typeface="華康儷粗圓" panose="020F0709000000000000" pitchFamily="49" charset="-120"/>
                <a:ea typeface="華康儷粗圓" panose="020F0709000000000000" pitchFamily="49" charset="-120"/>
              </a:rPr>
              <a:t>Open Web Application Security </a:t>
            </a:r>
            <a:r>
              <a:rPr lang="en-US" altLang="zh-TW" sz="2000" dirty="0" smtClean="0">
                <a:solidFill>
                  <a:srgbClr val="FF0000"/>
                </a:solidFill>
                <a:latin typeface="華康儷粗圓" panose="020F0709000000000000" pitchFamily="49" charset="-120"/>
                <a:ea typeface="華康儷粗圓" panose="020F0709000000000000" pitchFamily="49" charset="-120"/>
              </a:rPr>
              <a:t>Project</a:t>
            </a:r>
          </a:p>
          <a:p>
            <a:pPr algn="l"/>
            <a:endParaRPr lang="en-US" altLang="zh-TW" sz="2000" dirty="0" smtClean="0">
              <a:latin typeface="華康儷粗圓" panose="020F0709000000000000" pitchFamily="49" charset="-120"/>
              <a:ea typeface="華康儷粗圓" panose="020F0709000000000000" pitchFamily="49" charset="-120"/>
            </a:endParaRPr>
          </a:p>
          <a:p>
            <a:pPr algn="l"/>
            <a:r>
              <a:rPr lang="en-US" altLang="zh-TW" sz="2000" dirty="0">
                <a:latin typeface="華康儷粗圓" panose="020F0709000000000000" pitchFamily="49" charset="-120"/>
                <a:ea typeface="華康儷粗圓" panose="020F0709000000000000" pitchFamily="49" charset="-120"/>
              </a:rPr>
              <a:t>OWASP(</a:t>
            </a:r>
            <a:r>
              <a:rPr lang="zh-TW" altLang="en-US" sz="2000" dirty="0">
                <a:latin typeface="華康儷粗圓" panose="020F0709000000000000" pitchFamily="49" charset="-120"/>
                <a:ea typeface="華康儷粗圓" panose="020F0709000000000000" pitchFamily="49" charset="-120"/>
              </a:rPr>
              <a:t>開放</a:t>
            </a:r>
            <a:r>
              <a:rPr lang="en-US" altLang="zh-TW" sz="2000" dirty="0">
                <a:latin typeface="華康儷粗圓" panose="020F0709000000000000" pitchFamily="49" charset="-120"/>
                <a:ea typeface="華康儷粗圓" panose="020F0709000000000000" pitchFamily="49" charset="-120"/>
              </a:rPr>
              <a:t>Web</a:t>
            </a:r>
            <a:r>
              <a:rPr lang="zh-TW" altLang="en-US" sz="2000" dirty="0">
                <a:latin typeface="華康儷粗圓" panose="020F0709000000000000" pitchFamily="49" charset="-120"/>
                <a:ea typeface="華康儷粗圓" panose="020F0709000000000000" pitchFamily="49" charset="-120"/>
              </a:rPr>
              <a:t>軟體安全</a:t>
            </a:r>
            <a:r>
              <a:rPr lang="zh-TW" altLang="en-US" sz="2000" dirty="0" smtClean="0">
                <a:latin typeface="華康儷粗圓" panose="020F0709000000000000" pitchFamily="49" charset="-120"/>
                <a:ea typeface="華康儷粗圓" panose="020F0709000000000000" pitchFamily="49" charset="-120"/>
              </a:rPr>
              <a:t>計畫</a:t>
            </a:r>
            <a:r>
              <a:rPr lang="en-US" altLang="zh-TW" sz="2000" dirty="0" smtClean="0">
                <a:latin typeface="華康儷粗圓" panose="020F0709000000000000" pitchFamily="49" charset="-120"/>
                <a:ea typeface="華康儷粗圓" panose="020F0709000000000000" pitchFamily="49" charset="-120"/>
              </a:rPr>
              <a:t>)</a:t>
            </a:r>
            <a:r>
              <a:rPr lang="zh-TW" altLang="en-US" sz="2000" dirty="0">
                <a:latin typeface="華康儷粗圓" panose="020F0709000000000000" pitchFamily="49" charset="-120"/>
                <a:ea typeface="華康儷粗圓" panose="020F0709000000000000" pitchFamily="49" charset="-120"/>
              </a:rPr>
              <a:t>是一個開放社群、非營利性組織，其主要目標是研議協助解決</a:t>
            </a:r>
            <a:r>
              <a:rPr lang="en-US" altLang="zh-TW" sz="2000" dirty="0">
                <a:latin typeface="華康儷粗圓" panose="020F0709000000000000" pitchFamily="49" charset="-120"/>
                <a:ea typeface="華康儷粗圓" panose="020F0709000000000000" pitchFamily="49" charset="-120"/>
              </a:rPr>
              <a:t>Web</a:t>
            </a:r>
            <a:r>
              <a:rPr lang="zh-TW" altLang="en-US" sz="2000" dirty="0">
                <a:latin typeface="華康儷粗圓" panose="020F0709000000000000" pitchFamily="49" charset="-120"/>
                <a:ea typeface="華康儷粗圓" panose="020F0709000000000000" pitchFamily="49" charset="-120"/>
              </a:rPr>
              <a:t>軟體安全之標準、工具與技術文件，長期致力於協助政府或企業瞭解並改善網頁應用程式與網頁服務的安全性</a:t>
            </a:r>
            <a:r>
              <a:rPr lang="zh-TW" altLang="en-US" sz="2000" dirty="0"/>
              <a:t>。</a:t>
            </a:r>
            <a:endParaRPr lang="zh-TW" altLang="en-US" sz="2000" dirty="0">
              <a:latin typeface="華康儷粗圓" panose="020F0709000000000000" pitchFamily="49" charset="-120"/>
              <a:ea typeface="華康儷粗圓" panose="020F0709000000000000" pitchFamily="49"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840" y="3219822"/>
            <a:ext cx="1163960" cy="1163960"/>
          </a:xfrm>
          <a:prstGeom prst="rect">
            <a:avLst/>
          </a:prstGeom>
        </p:spPr>
      </p:pic>
    </p:spTree>
    <p:extLst>
      <p:ext uri="{BB962C8B-B14F-4D97-AF65-F5344CB8AC3E}">
        <p14:creationId xmlns:p14="http://schemas.microsoft.com/office/powerpoint/2010/main" val="3422819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2205" y="555526"/>
            <a:ext cx="8229600" cy="857250"/>
          </a:xfrm>
        </p:spPr>
        <p:txBody>
          <a:bodyPr/>
          <a:lstStyle/>
          <a:p>
            <a:r>
              <a:rPr lang="zh-TW" altLang="en-US" dirty="0" smtClean="0">
                <a:solidFill>
                  <a:srgbClr val="FF0066"/>
                </a:solidFill>
                <a:latin typeface="華康儷粗圓" panose="020F0709000000000000" pitchFamily="49" charset="-120"/>
                <a:ea typeface="華康儷粗圓" panose="020F0709000000000000" pitchFamily="49" charset="-120"/>
              </a:rPr>
              <a:t>手機封包擷取環境配置</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1691680" y="1707654"/>
            <a:ext cx="6347048" cy="2393172"/>
          </a:xfrm>
        </p:spPr>
        <p:txBody>
          <a:bodyPr/>
          <a:lstStyle/>
          <a:p>
            <a:pPr algn="l"/>
            <a:r>
              <a:rPr lang="en-US" altLang="zh-TW" dirty="0" smtClean="0">
                <a:latin typeface="華康儷粗圓" panose="020F0709000000000000" pitchFamily="49" charset="-120"/>
                <a:ea typeface="華康儷粗圓" panose="020F0709000000000000" pitchFamily="49" charset="-120"/>
              </a:rPr>
              <a:t>Proxy Server </a:t>
            </a:r>
            <a:r>
              <a:rPr lang="zh-TW" altLang="en-US" dirty="0" smtClean="0">
                <a:latin typeface="華康儷粗圓" panose="020F0709000000000000" pitchFamily="49" charset="-120"/>
                <a:ea typeface="華康儷粗圓" panose="020F0709000000000000" pitchFamily="49" charset="-120"/>
              </a:rPr>
              <a:t>設定</a:t>
            </a:r>
            <a:endParaRPr lang="en-US" altLang="zh-TW" dirty="0" smtClean="0">
              <a:latin typeface="華康儷粗圓" panose="020F0709000000000000" pitchFamily="49" charset="-120"/>
              <a:ea typeface="華康儷粗圓" panose="020F0709000000000000" pitchFamily="49" charset="-120"/>
            </a:endParaRPr>
          </a:p>
          <a:p>
            <a:pPr algn="l"/>
            <a:r>
              <a:rPr lang="zh-TW" altLang="en-US" dirty="0" smtClean="0">
                <a:latin typeface="華康儷粗圓" panose="020F0709000000000000" pitchFamily="49" charset="-120"/>
                <a:ea typeface="華康儷粗圓" panose="020F0709000000000000" pitchFamily="49" charset="-120"/>
              </a:rPr>
              <a:t>手機</a:t>
            </a:r>
            <a:r>
              <a:rPr lang="en-US" altLang="zh-TW" dirty="0" smtClean="0">
                <a:latin typeface="華康儷粗圓" panose="020F0709000000000000" pitchFamily="49" charset="-120"/>
                <a:ea typeface="華康儷粗圓" panose="020F0709000000000000" pitchFamily="49" charset="-120"/>
              </a:rPr>
              <a:t>Proxy</a:t>
            </a:r>
            <a:r>
              <a:rPr lang="zh-TW" altLang="en-US" dirty="0" smtClean="0">
                <a:latin typeface="華康儷粗圓" panose="020F0709000000000000" pitchFamily="49" charset="-120"/>
                <a:ea typeface="華康儷粗圓" panose="020F0709000000000000" pitchFamily="49" charset="-120"/>
              </a:rPr>
              <a:t>設定</a:t>
            </a:r>
            <a:endParaRPr lang="zh-TW" altLang="en-US" dirty="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3343872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6672" y="0"/>
            <a:ext cx="8229600" cy="857250"/>
          </a:xfrm>
        </p:spPr>
        <p:txBody>
          <a:bodyPr/>
          <a:lstStyle/>
          <a:p>
            <a:r>
              <a:rPr lang="en-US" altLang="zh-TW" dirty="0">
                <a:solidFill>
                  <a:srgbClr val="FF0066"/>
                </a:solidFill>
                <a:latin typeface="華康儷粗圓" panose="020F0709000000000000" pitchFamily="49" charset="-120"/>
                <a:ea typeface="華康儷粗圓" panose="020F0709000000000000" pitchFamily="49" charset="-120"/>
              </a:rPr>
              <a:t>Burp </a:t>
            </a:r>
            <a:r>
              <a:rPr lang="en-US" altLang="zh-TW" dirty="0" smtClean="0">
                <a:solidFill>
                  <a:srgbClr val="FF0066"/>
                </a:solidFill>
                <a:latin typeface="華康儷粗圓" panose="020F0709000000000000" pitchFamily="49" charset="-120"/>
                <a:ea typeface="華康儷粗圓" panose="020F0709000000000000" pitchFamily="49" charset="-120"/>
              </a:rPr>
              <a:t>Suite</a:t>
            </a:r>
            <a:r>
              <a:rPr lang="zh-TW" altLang="en-US" dirty="0" smtClean="0">
                <a:solidFill>
                  <a:srgbClr val="FF0066"/>
                </a:solidFill>
                <a:latin typeface="華康儷粗圓" panose="020F0709000000000000" pitchFamily="49" charset="-120"/>
                <a:ea typeface="華康儷粗圓" panose="020F0709000000000000" pitchFamily="49" charset="-120"/>
              </a:rPr>
              <a:t>下</a:t>
            </a:r>
            <a:r>
              <a:rPr lang="zh-TW" altLang="en-US" dirty="0">
                <a:solidFill>
                  <a:srgbClr val="FF0066"/>
                </a:solidFill>
                <a:latin typeface="華康儷粗圓" panose="020F0709000000000000" pitchFamily="49" charset="-120"/>
                <a:ea typeface="華康儷粗圓" panose="020F0709000000000000" pitchFamily="49" charset="-120"/>
              </a:rPr>
              <a:t>載</a:t>
            </a:r>
          </a:p>
        </p:txBody>
      </p:sp>
      <p:pic>
        <p:nvPicPr>
          <p:cNvPr id="4" name="內容版面配置區 3"/>
          <p:cNvPicPr>
            <a:picLocks noGrp="1" noChangeAspect="1"/>
          </p:cNvPicPr>
          <p:nvPr>
            <p:ph idx="1"/>
          </p:nvPr>
        </p:nvPicPr>
        <p:blipFill>
          <a:blip r:embed="rId2"/>
          <a:stretch>
            <a:fillRect/>
          </a:stretch>
        </p:blipFill>
        <p:spPr>
          <a:xfrm>
            <a:off x="683568" y="1059582"/>
            <a:ext cx="7063244" cy="3651250"/>
          </a:xfrm>
          <a:prstGeom prst="rect">
            <a:avLst/>
          </a:prstGeom>
        </p:spPr>
      </p:pic>
    </p:spTree>
    <p:extLst>
      <p:ext uri="{BB962C8B-B14F-4D97-AF65-F5344CB8AC3E}">
        <p14:creationId xmlns:p14="http://schemas.microsoft.com/office/powerpoint/2010/main" val="1055171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0688" y="195486"/>
            <a:ext cx="8229600" cy="857250"/>
          </a:xfrm>
        </p:spPr>
        <p:txBody>
          <a:bodyPr/>
          <a:lstStyle/>
          <a:p>
            <a:r>
              <a:rPr lang="zh-TW" altLang="en-US" dirty="0" smtClean="0">
                <a:solidFill>
                  <a:srgbClr val="FF0066"/>
                </a:solidFill>
                <a:latin typeface="華康儷粗圓" panose="020F0709000000000000" pitchFamily="49" charset="-120"/>
                <a:ea typeface="華康儷粗圓" panose="020F0709000000000000" pitchFamily="49" charset="-120"/>
              </a:rPr>
              <a:t>開啟</a:t>
            </a:r>
            <a:r>
              <a:rPr lang="en-US" altLang="zh-TW" dirty="0" err="1">
                <a:solidFill>
                  <a:srgbClr val="FF0066"/>
                </a:solidFill>
                <a:latin typeface="華康儷粗圓" panose="020F0709000000000000" pitchFamily="49" charset="-120"/>
                <a:ea typeface="華康儷粗圓" panose="020F0709000000000000" pitchFamily="49" charset="-120"/>
              </a:rPr>
              <a:t>wifi</a:t>
            </a:r>
            <a:r>
              <a:rPr lang="zh-TW" altLang="en-US" dirty="0">
                <a:solidFill>
                  <a:srgbClr val="FF0066"/>
                </a:solidFill>
                <a:latin typeface="華康儷粗圓" panose="020F0709000000000000" pitchFamily="49" charset="-120"/>
                <a:ea typeface="華康儷粗圓" panose="020F0709000000000000" pitchFamily="49" charset="-120"/>
              </a:rPr>
              <a:t>連線</a:t>
            </a:r>
            <a:endParaRPr lang="en-US" altLang="zh-TW" dirty="0">
              <a:solidFill>
                <a:srgbClr val="FF0066"/>
              </a:solidFill>
              <a:latin typeface="華康儷粗圓" panose="020F0709000000000000" pitchFamily="49" charset="-120"/>
              <a:ea typeface="華康儷粗圓" panose="020F0709000000000000" pitchFamily="49" charset="-120"/>
            </a:endParaRPr>
          </a:p>
        </p:txBody>
      </p:sp>
      <p:pic>
        <p:nvPicPr>
          <p:cNvPr id="4" name="圖片 3"/>
          <p:cNvPicPr>
            <a:picLocks noChangeAspect="1"/>
          </p:cNvPicPr>
          <p:nvPr/>
        </p:nvPicPr>
        <p:blipFill>
          <a:blip r:embed="rId2"/>
          <a:stretch>
            <a:fillRect/>
          </a:stretch>
        </p:blipFill>
        <p:spPr>
          <a:xfrm>
            <a:off x="683568" y="1153501"/>
            <a:ext cx="4896544" cy="4015091"/>
          </a:xfrm>
          <a:prstGeom prst="rect">
            <a:avLst/>
          </a:prstGeom>
        </p:spPr>
      </p:pic>
    </p:spTree>
    <p:extLst>
      <p:ext uri="{BB962C8B-B14F-4D97-AF65-F5344CB8AC3E}">
        <p14:creationId xmlns:p14="http://schemas.microsoft.com/office/powerpoint/2010/main" val="2942647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6496" y="511752"/>
            <a:ext cx="8229600" cy="857250"/>
          </a:xfrm>
        </p:spPr>
        <p:txBody>
          <a:bodyPr/>
          <a:lstStyle/>
          <a:p>
            <a:r>
              <a:rPr lang="zh-TW" altLang="en-US" dirty="0" smtClean="0">
                <a:solidFill>
                  <a:srgbClr val="FF0066"/>
                </a:solidFill>
                <a:latin typeface="華康儷粗圓" panose="020F0709000000000000" pitchFamily="49" charset="-120"/>
                <a:ea typeface="華康儷粗圓" panose="020F0709000000000000" pitchFamily="49" charset="-120"/>
              </a:rPr>
              <a:t>查看</a:t>
            </a:r>
            <a:r>
              <a:rPr lang="en-US" altLang="zh-TW" dirty="0" err="1">
                <a:solidFill>
                  <a:srgbClr val="FF0066"/>
                </a:solidFill>
                <a:latin typeface="華康儷粗圓" panose="020F0709000000000000" pitchFamily="49" charset="-120"/>
                <a:ea typeface="華康儷粗圓" panose="020F0709000000000000" pitchFamily="49" charset="-120"/>
              </a:rPr>
              <a:t>ip</a:t>
            </a:r>
            <a:endParaRPr lang="en-US" altLang="zh-TW" dirty="0">
              <a:solidFill>
                <a:srgbClr val="FF0066"/>
              </a:solidFill>
              <a:latin typeface="華康儷粗圓" panose="020F0709000000000000" pitchFamily="49" charset="-120"/>
              <a:ea typeface="華康儷粗圓" panose="020F0709000000000000" pitchFamily="49" charset="-120"/>
            </a:endParaRPr>
          </a:p>
        </p:txBody>
      </p:sp>
      <p:sp>
        <p:nvSpPr>
          <p:cNvPr id="4" name="內容版面配置區 3"/>
          <p:cNvSpPr>
            <a:spLocks noGrp="1"/>
          </p:cNvSpPr>
          <p:nvPr>
            <p:ph idx="1"/>
          </p:nvPr>
        </p:nvSpPr>
        <p:spPr/>
        <p:txBody>
          <a:bodyPr/>
          <a:lstStyle/>
          <a:p>
            <a:endParaRPr lang="zh-TW" altLang="en-US" dirty="0"/>
          </a:p>
        </p:txBody>
      </p:sp>
      <p:pic>
        <p:nvPicPr>
          <p:cNvPr id="5" name="圖片 4"/>
          <p:cNvPicPr>
            <a:picLocks noChangeAspect="1"/>
          </p:cNvPicPr>
          <p:nvPr/>
        </p:nvPicPr>
        <p:blipFill>
          <a:blip r:embed="rId2"/>
          <a:stretch>
            <a:fillRect/>
          </a:stretch>
        </p:blipFill>
        <p:spPr>
          <a:xfrm>
            <a:off x="466496" y="1419622"/>
            <a:ext cx="8229600" cy="2995730"/>
          </a:xfrm>
          <a:prstGeom prst="rect">
            <a:avLst/>
          </a:prstGeom>
        </p:spPr>
      </p:pic>
    </p:spTree>
    <p:extLst>
      <p:ext uri="{BB962C8B-B14F-4D97-AF65-F5344CB8AC3E}">
        <p14:creationId xmlns:p14="http://schemas.microsoft.com/office/powerpoint/2010/main" val="1473855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28800" y="10996"/>
            <a:ext cx="8229600" cy="857250"/>
          </a:xfrm>
        </p:spPr>
        <p:txBody>
          <a:bodyPr/>
          <a:lstStyle/>
          <a:p>
            <a:r>
              <a:rPr lang="en-US" altLang="zh-TW" dirty="0" smtClean="0">
                <a:solidFill>
                  <a:srgbClr val="FF0066"/>
                </a:solidFill>
                <a:latin typeface="華康儷粗圓" panose="020F0709000000000000" pitchFamily="49" charset="-120"/>
                <a:ea typeface="華康儷粗圓" panose="020F0709000000000000" pitchFamily="49" charset="-120"/>
              </a:rPr>
              <a:t>burp</a:t>
            </a:r>
            <a:r>
              <a:rPr lang="zh-TW" altLang="en-US" dirty="0" smtClean="0">
                <a:solidFill>
                  <a:srgbClr val="FF0066"/>
                </a:solidFill>
                <a:latin typeface="華康儷粗圓" panose="020F0709000000000000" pitchFamily="49" charset="-120"/>
                <a:ea typeface="華康儷粗圓" panose="020F0709000000000000" pitchFamily="49" charset="-120"/>
              </a:rPr>
              <a:t>設定</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stretch>
            <a:fillRect/>
          </a:stretch>
        </p:blipFill>
        <p:spPr>
          <a:xfrm>
            <a:off x="467544" y="1059582"/>
            <a:ext cx="5976664" cy="4209339"/>
          </a:xfrm>
          <a:prstGeom prst="rect">
            <a:avLst/>
          </a:prstGeom>
        </p:spPr>
      </p:pic>
    </p:spTree>
    <p:extLst>
      <p:ext uri="{BB962C8B-B14F-4D97-AF65-F5344CB8AC3E}">
        <p14:creationId xmlns:p14="http://schemas.microsoft.com/office/powerpoint/2010/main" val="4159318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4744" y="0"/>
            <a:ext cx="8229600" cy="857250"/>
          </a:xfrm>
        </p:spPr>
        <p:txBody>
          <a:bodyPr/>
          <a:lstStyle/>
          <a:p>
            <a:r>
              <a:rPr lang="en-US" altLang="zh-TW" dirty="0" smtClean="0">
                <a:solidFill>
                  <a:srgbClr val="FF0066"/>
                </a:solidFill>
                <a:latin typeface="華康儷粗圓" panose="020F0709000000000000" pitchFamily="49" charset="-120"/>
                <a:ea typeface="華康儷粗圓" panose="020F0709000000000000" pitchFamily="49" charset="-120"/>
              </a:rPr>
              <a:t>burp</a:t>
            </a:r>
            <a:r>
              <a:rPr lang="zh-TW" altLang="en-US" dirty="0" smtClean="0">
                <a:solidFill>
                  <a:srgbClr val="FF0066"/>
                </a:solidFill>
                <a:latin typeface="華康儷粗圓" panose="020F0709000000000000" pitchFamily="49" charset="-120"/>
                <a:ea typeface="華康儷粗圓" panose="020F0709000000000000" pitchFamily="49" charset="-120"/>
              </a:rPr>
              <a:t>設定</a:t>
            </a:r>
            <a:r>
              <a:rPr lang="en-US" altLang="zh-TW" dirty="0" smtClean="0">
                <a:solidFill>
                  <a:srgbClr val="FF0066"/>
                </a:solidFill>
                <a:latin typeface="華康儷粗圓" panose="020F0709000000000000" pitchFamily="49" charset="-120"/>
                <a:ea typeface="華康儷粗圓" panose="020F0709000000000000" pitchFamily="49" charset="-120"/>
              </a:rPr>
              <a:t>(2)</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491630"/>
            <a:ext cx="4430671" cy="3101975"/>
          </a:xfrm>
        </p:spPr>
      </p:pic>
    </p:spTree>
    <p:extLst>
      <p:ext uri="{BB962C8B-B14F-4D97-AF65-F5344CB8AC3E}">
        <p14:creationId xmlns:p14="http://schemas.microsoft.com/office/powerpoint/2010/main" val="568331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96752" y="51470"/>
            <a:ext cx="8229600" cy="857250"/>
          </a:xfrm>
        </p:spPr>
        <p:txBody>
          <a:bodyPr/>
          <a:lstStyle/>
          <a:p>
            <a:r>
              <a:rPr lang="en-US" altLang="zh-TW" dirty="0" smtClean="0">
                <a:solidFill>
                  <a:srgbClr val="FF0066"/>
                </a:solidFill>
                <a:latin typeface="華康儷粗圓" panose="020F0709000000000000" pitchFamily="49" charset="-120"/>
                <a:ea typeface="華康儷粗圓" panose="020F0709000000000000" pitchFamily="49" charset="-120"/>
              </a:rPr>
              <a:t>burp</a:t>
            </a:r>
            <a:r>
              <a:rPr lang="zh-TW" altLang="en-US" dirty="0" smtClean="0">
                <a:solidFill>
                  <a:srgbClr val="FF0066"/>
                </a:solidFill>
                <a:latin typeface="華康儷粗圓" panose="020F0709000000000000" pitchFamily="49" charset="-120"/>
                <a:ea typeface="華康儷粗圓" panose="020F0709000000000000" pitchFamily="49" charset="-120"/>
              </a:rPr>
              <a:t>設定</a:t>
            </a:r>
            <a:r>
              <a:rPr lang="en-US" altLang="zh-TW" dirty="0" smtClean="0">
                <a:solidFill>
                  <a:srgbClr val="FF0066"/>
                </a:solidFill>
                <a:latin typeface="華康儷粗圓" panose="020F0709000000000000" pitchFamily="49" charset="-120"/>
                <a:ea typeface="華康儷粗圓" panose="020F0709000000000000" pitchFamily="49" charset="-120"/>
              </a:rPr>
              <a:t>(3)</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stretch>
            <a:fillRect/>
          </a:stretch>
        </p:blipFill>
        <p:spPr>
          <a:xfrm>
            <a:off x="323528" y="951903"/>
            <a:ext cx="5616624" cy="3947566"/>
          </a:xfrm>
          <a:prstGeom prst="rect">
            <a:avLst/>
          </a:prstGeom>
        </p:spPr>
      </p:pic>
    </p:spTree>
    <p:extLst>
      <p:ext uri="{BB962C8B-B14F-4D97-AF65-F5344CB8AC3E}">
        <p14:creationId xmlns:p14="http://schemas.microsoft.com/office/powerpoint/2010/main" val="1272334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56792" y="123478"/>
            <a:ext cx="8229600" cy="857250"/>
          </a:xfrm>
        </p:spPr>
        <p:txBody>
          <a:bodyPr/>
          <a:lstStyle/>
          <a:p>
            <a:r>
              <a:rPr lang="en-US" altLang="zh-TW" dirty="0" err="1" smtClean="0">
                <a:solidFill>
                  <a:srgbClr val="FF0066"/>
                </a:solidFill>
                <a:latin typeface="華康儷粗圓" panose="020F0709000000000000" pitchFamily="49" charset="-120"/>
                <a:ea typeface="華康儷粗圓" panose="020F0709000000000000" pitchFamily="49" charset="-120"/>
              </a:rPr>
              <a:t>Wifi</a:t>
            </a:r>
            <a:r>
              <a:rPr lang="zh-TW" altLang="en-US" dirty="0" smtClean="0">
                <a:solidFill>
                  <a:srgbClr val="FF0066"/>
                </a:solidFill>
                <a:latin typeface="華康儷粗圓" panose="020F0709000000000000" pitchFamily="49" charset="-120"/>
                <a:ea typeface="華康儷粗圓" panose="020F0709000000000000" pitchFamily="49" charset="-120"/>
              </a:rPr>
              <a:t>設定</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stretch>
            <a:fillRect/>
          </a:stretch>
        </p:blipFill>
        <p:spPr>
          <a:xfrm>
            <a:off x="3347864" y="339502"/>
            <a:ext cx="3024336" cy="4721667"/>
          </a:xfrm>
          <a:prstGeom prst="rect">
            <a:avLst/>
          </a:prstGeom>
        </p:spPr>
      </p:pic>
    </p:spTree>
    <p:extLst>
      <p:ext uri="{BB962C8B-B14F-4D97-AF65-F5344CB8AC3E}">
        <p14:creationId xmlns:p14="http://schemas.microsoft.com/office/powerpoint/2010/main" val="3180754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84784" y="34531"/>
            <a:ext cx="8229600" cy="857250"/>
          </a:xfrm>
        </p:spPr>
        <p:txBody>
          <a:bodyPr/>
          <a:lstStyle/>
          <a:p>
            <a:r>
              <a:rPr lang="en-US" altLang="zh-TW" b="1" dirty="0" smtClean="0">
                <a:solidFill>
                  <a:srgbClr val="FF0066"/>
                </a:solidFill>
                <a:latin typeface="Adobe Gothic Std B" panose="020B0800000000000000" pitchFamily="34" charset="-128"/>
                <a:ea typeface="Adobe Gothic Std B" panose="020B0800000000000000" pitchFamily="34" charset="-128"/>
              </a:rPr>
              <a:t>Wifi</a:t>
            </a:r>
            <a:r>
              <a:rPr lang="zh-TW" altLang="en-US" b="1" dirty="0" smtClean="0">
                <a:solidFill>
                  <a:srgbClr val="FF0066"/>
                </a:solidFill>
                <a:latin typeface="Adobe Gothic Std B" panose="020B0800000000000000" pitchFamily="34" charset="-128"/>
              </a:rPr>
              <a:t>設定</a:t>
            </a:r>
            <a:r>
              <a:rPr lang="en-US" altLang="zh-TW" b="1" dirty="0" smtClean="0">
                <a:solidFill>
                  <a:srgbClr val="FF0066"/>
                </a:solidFill>
                <a:latin typeface="Adobe Gothic Std B" panose="020B0800000000000000" pitchFamily="34" charset="-128"/>
                <a:ea typeface="Adobe Gothic Std B" panose="020B0800000000000000" pitchFamily="34" charset="-128"/>
              </a:rPr>
              <a:t>(2)</a:t>
            </a:r>
            <a:endParaRPr lang="zh-TW" altLang="en-US" b="1" dirty="0">
              <a:solidFill>
                <a:srgbClr val="FF0066"/>
              </a:solidFill>
              <a:latin typeface="Adobe Gothic Std B" panose="020B0800000000000000" pitchFamily="34" charset="-128"/>
            </a:endParaRPr>
          </a:p>
        </p:txBody>
      </p:sp>
      <p:pic>
        <p:nvPicPr>
          <p:cNvPr id="4" name="內容版面配置區 3"/>
          <p:cNvPicPr>
            <a:picLocks noGrp="1" noChangeAspect="1"/>
          </p:cNvPicPr>
          <p:nvPr>
            <p:ph idx="1"/>
          </p:nvPr>
        </p:nvPicPr>
        <p:blipFill>
          <a:blip r:embed="rId2"/>
          <a:stretch>
            <a:fillRect/>
          </a:stretch>
        </p:blipFill>
        <p:spPr>
          <a:xfrm>
            <a:off x="3347864" y="267494"/>
            <a:ext cx="3096344" cy="4756434"/>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581700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4744" y="-8000"/>
            <a:ext cx="8229600" cy="857250"/>
          </a:xfrm>
        </p:spPr>
        <p:txBody>
          <a:bodyPr/>
          <a:lstStyle/>
          <a:p>
            <a:r>
              <a:rPr lang="en-US" altLang="zh-TW" dirty="0">
                <a:solidFill>
                  <a:srgbClr val="FF0066"/>
                </a:solidFill>
                <a:latin typeface="華康儷粗圓" panose="020F0709000000000000" pitchFamily="49" charset="-120"/>
                <a:ea typeface="華康儷粗圓" panose="020F0709000000000000" pitchFamily="49" charset="-120"/>
              </a:rPr>
              <a:t>Wifi</a:t>
            </a:r>
            <a:r>
              <a:rPr lang="zh-TW" altLang="en-US" dirty="0">
                <a:solidFill>
                  <a:srgbClr val="FF0066"/>
                </a:solidFill>
                <a:latin typeface="華康儷粗圓" panose="020F0709000000000000" pitchFamily="49" charset="-120"/>
                <a:ea typeface="華康儷粗圓" panose="020F0709000000000000" pitchFamily="49" charset="-120"/>
              </a:rPr>
              <a:t>設定</a:t>
            </a:r>
            <a:r>
              <a:rPr lang="en-US" altLang="zh-TW" dirty="0" smtClean="0">
                <a:solidFill>
                  <a:srgbClr val="FF0066"/>
                </a:solidFill>
                <a:latin typeface="華康儷粗圓" panose="020F0709000000000000" pitchFamily="49" charset="-120"/>
                <a:ea typeface="華康儷粗圓" panose="020F0709000000000000" pitchFamily="49" charset="-120"/>
              </a:rPr>
              <a:t>(3)</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stretch>
            <a:fillRect/>
          </a:stretch>
        </p:blipFill>
        <p:spPr>
          <a:xfrm>
            <a:off x="3851920" y="128649"/>
            <a:ext cx="3240360" cy="5017334"/>
          </a:xfrm>
          <a:prstGeom prst="rect">
            <a:avLst/>
          </a:prstGeom>
        </p:spPr>
      </p:pic>
    </p:spTree>
    <p:extLst>
      <p:ext uri="{BB962C8B-B14F-4D97-AF65-F5344CB8AC3E}">
        <p14:creationId xmlns:p14="http://schemas.microsoft.com/office/powerpoint/2010/main" val="3125006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635646"/>
            <a:ext cx="7930928" cy="3096344"/>
          </a:xfrm>
          <a:prstGeom prst="rect">
            <a:avLst/>
          </a:prstGeom>
          <a:noFill/>
          <a:ln>
            <a:noFill/>
          </a:ln>
        </p:spPr>
      </p:pic>
    </p:spTree>
    <p:extLst>
      <p:ext uri="{BB962C8B-B14F-4D97-AF65-F5344CB8AC3E}">
        <p14:creationId xmlns:p14="http://schemas.microsoft.com/office/powerpoint/2010/main" val="350279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2696" y="25365"/>
            <a:ext cx="8229600" cy="857250"/>
          </a:xfrm>
        </p:spPr>
        <p:txBody>
          <a:bodyPr/>
          <a:lstStyle/>
          <a:p>
            <a:r>
              <a:rPr lang="zh-TW" altLang="en-US" dirty="0" smtClean="0">
                <a:solidFill>
                  <a:srgbClr val="FF0066"/>
                </a:solidFill>
                <a:latin typeface="華康儷粗圓" panose="020F0709000000000000" pitchFamily="49" charset="-120"/>
                <a:ea typeface="華康儷粗圓" panose="020F0709000000000000" pitchFamily="49" charset="-120"/>
              </a:rPr>
              <a:t>攔截封包打開</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stretch>
            <a:fillRect/>
          </a:stretch>
        </p:blipFill>
        <p:spPr>
          <a:xfrm>
            <a:off x="683568" y="1037840"/>
            <a:ext cx="5565304" cy="3934671"/>
          </a:xfrm>
          <a:prstGeom prst="rect">
            <a:avLst/>
          </a:prstGeom>
        </p:spPr>
      </p:pic>
    </p:spTree>
    <p:extLst>
      <p:ext uri="{BB962C8B-B14F-4D97-AF65-F5344CB8AC3E}">
        <p14:creationId xmlns:p14="http://schemas.microsoft.com/office/powerpoint/2010/main" val="2016579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4744" y="10996"/>
            <a:ext cx="8229600" cy="857250"/>
          </a:xfrm>
        </p:spPr>
        <p:txBody>
          <a:bodyPr/>
          <a:lstStyle/>
          <a:p>
            <a:r>
              <a:rPr lang="zh-TW" altLang="en-US" dirty="0" smtClean="0">
                <a:solidFill>
                  <a:srgbClr val="FF0066"/>
                </a:solidFill>
                <a:latin typeface="華康儷粗圓" panose="020F0709000000000000" pitchFamily="49" charset="-120"/>
                <a:ea typeface="華康儷粗圓" panose="020F0709000000000000" pitchFamily="49" charset="-120"/>
              </a:rPr>
              <a:t>攔截封包成功</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stretch>
            <a:fillRect/>
          </a:stretch>
        </p:blipFill>
        <p:spPr>
          <a:xfrm>
            <a:off x="467544" y="987574"/>
            <a:ext cx="5567978" cy="3960440"/>
          </a:xfrm>
          <a:prstGeom prst="rect">
            <a:avLst/>
          </a:prstGeom>
        </p:spPr>
      </p:pic>
    </p:spTree>
    <p:extLst>
      <p:ext uri="{BB962C8B-B14F-4D97-AF65-F5344CB8AC3E}">
        <p14:creationId xmlns:p14="http://schemas.microsoft.com/office/powerpoint/2010/main" val="1110573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0688" y="267494"/>
            <a:ext cx="8229600" cy="857250"/>
          </a:xfrm>
        </p:spPr>
        <p:txBody>
          <a:bodyPr/>
          <a:lstStyle/>
          <a:p>
            <a:r>
              <a:rPr lang="zh-TW" altLang="en-US" dirty="0" smtClean="0">
                <a:solidFill>
                  <a:srgbClr val="FF0066"/>
                </a:solidFill>
                <a:latin typeface="華康儷粗圓" panose="020F0709000000000000" pitchFamily="49" charset="-120"/>
                <a:ea typeface="華康儷粗圓" panose="020F0709000000000000" pitchFamily="49" charset="-120"/>
              </a:rPr>
              <a:t>假憑證製作</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467544" y="1203598"/>
            <a:ext cx="8229600" cy="3102993"/>
          </a:xfrm>
        </p:spPr>
        <p:txBody>
          <a:bodyPr>
            <a:normAutofit/>
          </a:bodyPr>
          <a:lstStyle/>
          <a:p>
            <a:r>
              <a:rPr lang="zh-TW" altLang="en-US" sz="2800" dirty="0" smtClean="0">
                <a:latin typeface="華康儷粗圓" panose="020F0709000000000000" pitchFamily="49" charset="-120"/>
                <a:ea typeface="華康儷粗圓" panose="020F0709000000000000" pitchFamily="49" charset="-120"/>
              </a:rPr>
              <a:t>作用</a:t>
            </a:r>
            <a:r>
              <a:rPr lang="en-US" altLang="zh-TW" sz="2800" dirty="0" smtClean="0">
                <a:latin typeface="華康儷粗圓" panose="020F0709000000000000" pitchFamily="49" charset="-120"/>
                <a:ea typeface="華康儷粗圓" panose="020F0709000000000000" pitchFamily="49" charset="-120"/>
              </a:rPr>
              <a:t>:</a:t>
            </a:r>
            <a:r>
              <a:rPr lang="zh-TW" altLang="en-US" sz="2800" dirty="0" smtClean="0">
                <a:latin typeface="華康儷粗圓" panose="020F0709000000000000" pitchFamily="49" charset="-120"/>
                <a:ea typeface="華康儷粗圓" panose="020F0709000000000000" pitchFamily="49" charset="-120"/>
              </a:rPr>
              <a:t>可以進入私密連線</a:t>
            </a:r>
            <a:r>
              <a:rPr lang="en-US" altLang="zh-TW" sz="2800" dirty="0" smtClean="0">
                <a:latin typeface="華康儷粗圓" panose="020F0709000000000000" pitchFamily="49" charset="-120"/>
                <a:ea typeface="華康儷粗圓" panose="020F0709000000000000" pitchFamily="49" charset="-120"/>
              </a:rPr>
              <a:t>(</a:t>
            </a:r>
            <a:r>
              <a:rPr lang="en-US" altLang="zh-TW" sz="2800" dirty="0" err="1" smtClean="0">
                <a:latin typeface="華康儷粗圓" panose="020F0709000000000000" pitchFamily="49" charset="-120"/>
                <a:ea typeface="華康儷粗圓" panose="020F0709000000000000" pitchFamily="49" charset="-120"/>
              </a:rPr>
              <a:t>ex:https</a:t>
            </a:r>
            <a:r>
              <a:rPr lang="en-US" altLang="zh-TW" sz="2800" dirty="0" smtClean="0">
                <a:latin typeface="華康儷粗圓" panose="020F0709000000000000" pitchFamily="49" charset="-120"/>
                <a:ea typeface="華康儷粗圓" panose="020F0709000000000000" pitchFamily="49" charset="-120"/>
              </a:rPr>
              <a:t>://..)</a:t>
            </a:r>
          </a:p>
          <a:p>
            <a:r>
              <a:rPr lang="zh-TW" altLang="en-US" sz="2800" dirty="0">
                <a:latin typeface="華康儷粗圓" panose="020F0709000000000000" pitchFamily="49" charset="-120"/>
                <a:ea typeface="華康儷粗圓" panose="020F0709000000000000" pitchFamily="49" charset="-120"/>
              </a:rPr>
              <a:t>方</a:t>
            </a:r>
            <a:r>
              <a:rPr lang="zh-TW" altLang="en-US" sz="2800" dirty="0" smtClean="0">
                <a:latin typeface="華康儷粗圓" panose="020F0709000000000000" pitchFamily="49" charset="-120"/>
                <a:ea typeface="華康儷粗圓" panose="020F0709000000000000" pitchFamily="49" charset="-120"/>
              </a:rPr>
              <a:t>法</a:t>
            </a:r>
            <a:r>
              <a:rPr lang="en-US" altLang="zh-TW" sz="2800" dirty="0" smtClean="0">
                <a:latin typeface="華康儷粗圓" panose="020F0709000000000000" pitchFamily="49" charset="-120"/>
                <a:ea typeface="華康儷粗圓" panose="020F0709000000000000" pitchFamily="49" charset="-120"/>
              </a:rPr>
              <a:t>:</a:t>
            </a:r>
          </a:p>
          <a:p>
            <a:r>
              <a:rPr lang="en-US" altLang="zh-TW" sz="1800" dirty="0">
                <a:latin typeface="華康儷粗圓" panose="020F0709000000000000" pitchFamily="49" charset="-120"/>
                <a:ea typeface="華康儷粗圓" panose="020F0709000000000000" pitchFamily="49" charset="-120"/>
              </a:rPr>
              <a:t>https://support.portswigger.net/customer/portal/articles/1841102-Mobile%20Set-up_Android%20Device%20-%20Installing%20CA%20Certificate.html</a:t>
            </a:r>
          </a:p>
          <a:p>
            <a:endParaRPr lang="en-US" altLang="zh-TW" sz="2800" dirty="0" smtClean="0">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39789149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40768" y="10996"/>
            <a:ext cx="8229600" cy="857250"/>
          </a:xfrm>
        </p:spPr>
        <p:txBody>
          <a:bodyPr/>
          <a:lstStyle/>
          <a:p>
            <a:r>
              <a:rPr lang="zh-TW" altLang="en-US" dirty="0">
                <a:solidFill>
                  <a:srgbClr val="FF0066"/>
                </a:solidFill>
                <a:latin typeface="華康儷粗圓" panose="020F0709000000000000" pitchFamily="49" charset="-120"/>
                <a:ea typeface="華康儷粗圓" panose="020F0709000000000000" pitchFamily="49" charset="-120"/>
              </a:rPr>
              <a:t>假憑證製作</a:t>
            </a:r>
          </a:p>
        </p:txBody>
      </p:sp>
      <p:pic>
        <p:nvPicPr>
          <p:cNvPr id="4" name="內容版面配置區 3"/>
          <p:cNvPicPr>
            <a:picLocks noGrp="1" noChangeAspect="1"/>
          </p:cNvPicPr>
          <p:nvPr>
            <p:ph idx="1"/>
          </p:nvPr>
        </p:nvPicPr>
        <p:blipFill>
          <a:blip r:embed="rId2"/>
          <a:stretch>
            <a:fillRect/>
          </a:stretch>
        </p:blipFill>
        <p:spPr>
          <a:xfrm>
            <a:off x="3347864" y="267494"/>
            <a:ext cx="3168352" cy="4718219"/>
          </a:xfrm>
          <a:prstGeom prst="rect">
            <a:avLst/>
          </a:prstGeom>
        </p:spPr>
      </p:pic>
    </p:spTree>
    <p:extLst>
      <p:ext uri="{BB962C8B-B14F-4D97-AF65-F5344CB8AC3E}">
        <p14:creationId xmlns:p14="http://schemas.microsoft.com/office/powerpoint/2010/main" val="24990781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2696" y="0"/>
            <a:ext cx="8229600" cy="857250"/>
          </a:xfrm>
        </p:spPr>
        <p:txBody>
          <a:bodyPr/>
          <a:lstStyle/>
          <a:p>
            <a:r>
              <a:rPr lang="zh-TW" altLang="en-US" dirty="0">
                <a:solidFill>
                  <a:srgbClr val="FF0066"/>
                </a:solidFill>
                <a:latin typeface="華康儷粗圓" panose="020F0709000000000000" pitchFamily="49" charset="-120"/>
                <a:ea typeface="華康儷粗圓" panose="020F0709000000000000" pitchFamily="49" charset="-120"/>
              </a:rPr>
              <a:t>假憑證</a:t>
            </a:r>
            <a:r>
              <a:rPr lang="zh-TW" altLang="en-US" dirty="0" smtClean="0">
                <a:solidFill>
                  <a:srgbClr val="FF0066"/>
                </a:solidFill>
                <a:latin typeface="華康儷粗圓" panose="020F0709000000000000" pitchFamily="49" charset="-120"/>
                <a:ea typeface="華康儷粗圓" panose="020F0709000000000000" pitchFamily="49" charset="-120"/>
              </a:rPr>
              <a:t>製作</a:t>
            </a:r>
            <a:r>
              <a:rPr lang="en-US" altLang="zh-TW" dirty="0" smtClean="0">
                <a:solidFill>
                  <a:srgbClr val="FF0066"/>
                </a:solidFill>
                <a:latin typeface="華康儷粗圓" panose="020F0709000000000000" pitchFamily="49" charset="-120"/>
                <a:ea typeface="華康儷粗圓" panose="020F0709000000000000" pitchFamily="49" charset="-120"/>
              </a:rPr>
              <a:t>(2)</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stretch>
            <a:fillRect/>
          </a:stretch>
        </p:blipFill>
        <p:spPr>
          <a:xfrm>
            <a:off x="2422104" y="915566"/>
            <a:ext cx="2725960" cy="4006503"/>
          </a:xfrm>
          <a:prstGeom prst="rect">
            <a:avLst/>
          </a:prstGeom>
        </p:spPr>
      </p:pic>
    </p:spTree>
    <p:extLst>
      <p:ext uri="{BB962C8B-B14F-4D97-AF65-F5344CB8AC3E}">
        <p14:creationId xmlns:p14="http://schemas.microsoft.com/office/powerpoint/2010/main" val="697258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8760" y="0"/>
            <a:ext cx="8229600" cy="857250"/>
          </a:xfrm>
        </p:spPr>
        <p:txBody>
          <a:bodyPr/>
          <a:lstStyle/>
          <a:p>
            <a:r>
              <a:rPr lang="zh-TW" altLang="en-US" dirty="0" smtClean="0">
                <a:solidFill>
                  <a:srgbClr val="FF0066"/>
                </a:solidFill>
                <a:latin typeface="華康儷粗圓" panose="020F0709000000000000" pitchFamily="49" charset="-120"/>
                <a:ea typeface="華康儷粗圓" panose="020F0709000000000000" pitchFamily="49" charset="-120"/>
              </a:rPr>
              <a:t>假憑證製作</a:t>
            </a:r>
            <a:r>
              <a:rPr lang="en-US" altLang="zh-TW" dirty="0" smtClean="0">
                <a:solidFill>
                  <a:srgbClr val="FF0066"/>
                </a:solidFill>
                <a:latin typeface="華康儷粗圓" panose="020F0709000000000000" pitchFamily="49" charset="-120"/>
                <a:ea typeface="華康儷粗圓" panose="020F0709000000000000" pitchFamily="49" charset="-120"/>
              </a:rPr>
              <a:t>(3)</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stretch>
            <a:fillRect/>
          </a:stretch>
        </p:blipFill>
        <p:spPr>
          <a:xfrm>
            <a:off x="3850306" y="195486"/>
            <a:ext cx="3241974" cy="4764918"/>
          </a:xfrm>
          <a:prstGeom prst="rect">
            <a:avLst/>
          </a:prstGeom>
        </p:spPr>
      </p:pic>
    </p:spTree>
    <p:extLst>
      <p:ext uri="{BB962C8B-B14F-4D97-AF65-F5344CB8AC3E}">
        <p14:creationId xmlns:p14="http://schemas.microsoft.com/office/powerpoint/2010/main" val="1830967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0728" y="0"/>
            <a:ext cx="8229600" cy="857250"/>
          </a:xfrm>
        </p:spPr>
        <p:txBody>
          <a:bodyPr>
            <a:normAutofit/>
          </a:bodyPr>
          <a:lstStyle/>
          <a:p>
            <a:r>
              <a:rPr lang="zh-TW" altLang="en-US" dirty="0" smtClean="0">
                <a:solidFill>
                  <a:srgbClr val="FF0066"/>
                </a:solidFill>
                <a:latin typeface="華康儷粗圓" panose="020F0709000000000000" pitchFamily="49" charset="-120"/>
                <a:ea typeface="華康儷粗圓" panose="020F0709000000000000" pitchFamily="49" charset="-120"/>
              </a:rPr>
              <a:t>假憑證製作</a:t>
            </a:r>
            <a:r>
              <a:rPr lang="en-US" altLang="zh-TW" dirty="0" smtClean="0">
                <a:solidFill>
                  <a:srgbClr val="FF0066"/>
                </a:solidFill>
                <a:latin typeface="華康儷粗圓" panose="020F0709000000000000" pitchFamily="49" charset="-120"/>
                <a:ea typeface="華康儷粗圓" panose="020F0709000000000000" pitchFamily="49" charset="-120"/>
              </a:rPr>
              <a:t>(4)</a:t>
            </a:r>
            <a:endParaRPr lang="zh-TW" altLang="en-US" dirty="0">
              <a:solidFill>
                <a:srgbClr val="FF0066"/>
              </a:solidFill>
              <a:latin typeface="華康儷粗圓" panose="020F0709000000000000" pitchFamily="49" charset="-120"/>
              <a:ea typeface="華康儷粗圓" panose="020F0709000000000000" pitchFamily="49" charset="-120"/>
            </a:endParaRPr>
          </a:p>
        </p:txBody>
      </p:sp>
      <p:pic>
        <p:nvPicPr>
          <p:cNvPr id="4" name="內容版面配置區 3"/>
          <p:cNvPicPr>
            <a:picLocks noGrp="1" noChangeAspect="1"/>
          </p:cNvPicPr>
          <p:nvPr>
            <p:ph idx="1"/>
          </p:nvPr>
        </p:nvPicPr>
        <p:blipFill>
          <a:blip r:embed="rId2"/>
          <a:stretch>
            <a:fillRect/>
          </a:stretch>
        </p:blipFill>
        <p:spPr>
          <a:xfrm>
            <a:off x="3923928" y="267494"/>
            <a:ext cx="3240360" cy="4717965"/>
          </a:xfrm>
          <a:prstGeom prst="rect">
            <a:avLst/>
          </a:prstGeom>
        </p:spPr>
      </p:pic>
      <p:sp>
        <p:nvSpPr>
          <p:cNvPr id="5" name="矩形 4"/>
          <p:cNvSpPr/>
          <p:nvPr/>
        </p:nvSpPr>
        <p:spPr>
          <a:xfrm>
            <a:off x="2142390" y="4580464"/>
            <a:ext cx="1569660" cy="369332"/>
          </a:xfrm>
          <a:prstGeom prst="rect">
            <a:avLst/>
          </a:prstGeom>
        </p:spPr>
        <p:txBody>
          <a:bodyPr wrap="none">
            <a:spAutoFit/>
          </a:bodyPr>
          <a:lstStyle/>
          <a:p>
            <a:r>
              <a:rPr lang="zh-TW" altLang="en-US" b="1" dirty="0"/>
              <a:t>需開啟螢幕鎖</a:t>
            </a:r>
          </a:p>
        </p:txBody>
      </p:sp>
    </p:spTree>
    <p:extLst>
      <p:ext uri="{BB962C8B-B14F-4D97-AF65-F5344CB8AC3E}">
        <p14:creationId xmlns:p14="http://schemas.microsoft.com/office/powerpoint/2010/main" val="3488291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右雙向箭號 7"/>
          <p:cNvSpPr/>
          <p:nvPr/>
        </p:nvSpPr>
        <p:spPr>
          <a:xfrm>
            <a:off x="5674320" y="2643758"/>
            <a:ext cx="471200" cy="21602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左-右雙向箭號 9"/>
          <p:cNvSpPr/>
          <p:nvPr/>
        </p:nvSpPr>
        <p:spPr>
          <a:xfrm rot="5400000">
            <a:off x="4240557" y="3758305"/>
            <a:ext cx="508557"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6479" y="1830438"/>
            <a:ext cx="1635646" cy="1635646"/>
          </a:xfrm>
          <a:prstGeom prst="rect">
            <a:avLst/>
          </a:prstGeom>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572" y="2477330"/>
            <a:ext cx="945997" cy="988754"/>
          </a:xfrm>
          <a:prstGeom prst="rect">
            <a:avLst/>
          </a:prstGeom>
        </p:spPr>
      </p:pic>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582" y="-59020"/>
            <a:ext cx="1280505" cy="1280505"/>
          </a:xfrm>
          <a:prstGeom prst="rect">
            <a:avLst/>
          </a:prstGeom>
        </p:spPr>
      </p:pic>
      <p:sp>
        <p:nvSpPr>
          <p:cNvPr id="19" name="左-右雙向箭號 18"/>
          <p:cNvSpPr/>
          <p:nvPr/>
        </p:nvSpPr>
        <p:spPr>
          <a:xfrm rot="5400000">
            <a:off x="4281668" y="1468099"/>
            <a:ext cx="508558" cy="2161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1" name="圖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830438"/>
            <a:ext cx="1779662" cy="1779662"/>
          </a:xfrm>
          <a:prstGeom prst="rect">
            <a:avLst/>
          </a:prstGeom>
        </p:spPr>
      </p:pic>
      <p:pic>
        <p:nvPicPr>
          <p:cNvPr id="22" name="圖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4120643"/>
            <a:ext cx="826637" cy="1008778"/>
          </a:xfrm>
          <a:prstGeom prst="rect">
            <a:avLst/>
          </a:prstGeom>
        </p:spPr>
      </p:pic>
      <p:sp>
        <p:nvSpPr>
          <p:cNvPr id="24" name="文字方塊 23"/>
          <p:cNvSpPr txBox="1"/>
          <p:nvPr/>
        </p:nvSpPr>
        <p:spPr>
          <a:xfrm>
            <a:off x="5355921" y="2218047"/>
            <a:ext cx="1857683" cy="369332"/>
          </a:xfrm>
          <a:prstGeom prst="rect">
            <a:avLst/>
          </a:prstGeom>
          <a:noFill/>
        </p:spPr>
        <p:txBody>
          <a:bodyPr wrap="square" rtlCol="0">
            <a:spAutoFit/>
          </a:bodyPr>
          <a:lstStyle/>
          <a:p>
            <a:r>
              <a:rPr lang="zh-TW" altLang="en-US" b="1" dirty="0">
                <a:latin typeface="華康儷粗圓" panose="020F0709000000000000" pitchFamily="49" charset="-120"/>
                <a:ea typeface="華康儷粗圓" panose="020F0709000000000000" pitchFamily="49" charset="-120"/>
              </a:rPr>
              <a:t>網路</a:t>
            </a:r>
            <a:r>
              <a:rPr lang="zh-TW" altLang="en-US" b="1" dirty="0" smtClean="0">
                <a:latin typeface="華康儷粗圓" panose="020F0709000000000000" pitchFamily="49" charset="-120"/>
                <a:ea typeface="華康儷粗圓" panose="020F0709000000000000" pitchFamily="49" charset="-120"/>
              </a:rPr>
              <a:t>傳輸</a:t>
            </a:r>
            <a:endParaRPr lang="zh-TW" altLang="en-US" b="1" dirty="0">
              <a:latin typeface="華康儷粗圓" panose="020F0709000000000000" pitchFamily="49" charset="-120"/>
              <a:ea typeface="華康儷粗圓" panose="020F0709000000000000" pitchFamily="49" charset="-120"/>
            </a:endParaRPr>
          </a:p>
        </p:txBody>
      </p:sp>
      <p:sp>
        <p:nvSpPr>
          <p:cNvPr id="25" name="文字方塊 24"/>
          <p:cNvSpPr txBox="1"/>
          <p:nvPr/>
        </p:nvSpPr>
        <p:spPr>
          <a:xfrm>
            <a:off x="3121394" y="1367487"/>
            <a:ext cx="2244699" cy="369332"/>
          </a:xfrm>
          <a:prstGeom prst="rect">
            <a:avLst/>
          </a:prstGeom>
          <a:noFill/>
        </p:spPr>
        <p:txBody>
          <a:bodyPr wrap="square" rtlCol="0">
            <a:spAutoFit/>
          </a:bodyPr>
          <a:lstStyle/>
          <a:p>
            <a:r>
              <a:rPr lang="zh-TW" altLang="en-US" b="1" dirty="0" smtClean="0">
                <a:latin typeface="華康儷粗圓" panose="020F0709000000000000" pitchFamily="49" charset="-120"/>
                <a:ea typeface="華康儷粗圓" panose="020F0709000000000000" pitchFamily="49" charset="-120"/>
              </a:rPr>
              <a:t>使用者輸入</a:t>
            </a:r>
            <a:endParaRPr lang="zh-TW" altLang="en-US" b="1" dirty="0">
              <a:latin typeface="華康儷粗圓" panose="020F0709000000000000" pitchFamily="49" charset="-120"/>
              <a:ea typeface="華康儷粗圓" panose="020F0709000000000000" pitchFamily="49" charset="-120"/>
            </a:endParaRPr>
          </a:p>
        </p:txBody>
      </p:sp>
      <p:sp>
        <p:nvSpPr>
          <p:cNvPr id="26" name="文字方塊 25"/>
          <p:cNvSpPr txBox="1"/>
          <p:nvPr/>
        </p:nvSpPr>
        <p:spPr>
          <a:xfrm>
            <a:off x="4685142" y="3572804"/>
            <a:ext cx="1925018" cy="369332"/>
          </a:xfrm>
          <a:prstGeom prst="rect">
            <a:avLst/>
          </a:prstGeom>
          <a:noFill/>
        </p:spPr>
        <p:txBody>
          <a:bodyPr wrap="square" rtlCol="0">
            <a:spAutoFit/>
          </a:bodyPr>
          <a:lstStyle/>
          <a:p>
            <a:r>
              <a:rPr lang="en-US" altLang="zh-TW" b="1" dirty="0" smtClean="0">
                <a:latin typeface="華康儷粗圓" panose="020F0709000000000000" pitchFamily="49" charset="-120"/>
                <a:ea typeface="華康儷粗圓" panose="020F0709000000000000" pitchFamily="49" charset="-120"/>
              </a:rPr>
              <a:t>App</a:t>
            </a:r>
            <a:r>
              <a:rPr lang="zh-TW" altLang="en-US" b="1" dirty="0" smtClean="0">
                <a:latin typeface="華康儷粗圓" panose="020F0709000000000000" pitchFamily="49" charset="-120"/>
                <a:ea typeface="華康儷粗圓" panose="020F0709000000000000" pitchFamily="49" charset="-120"/>
              </a:rPr>
              <a:t>傳輸資料儲存</a:t>
            </a:r>
            <a:endParaRPr lang="zh-TW" altLang="en-US" b="1" dirty="0">
              <a:latin typeface="華康儷粗圓" panose="020F0709000000000000" pitchFamily="49" charset="-120"/>
              <a:ea typeface="華康儷粗圓" panose="020F0709000000000000" pitchFamily="49" charset="-120"/>
            </a:endParaRPr>
          </a:p>
        </p:txBody>
      </p:sp>
      <p:sp>
        <p:nvSpPr>
          <p:cNvPr id="28" name="橢圓 27"/>
          <p:cNvSpPr/>
          <p:nvPr/>
        </p:nvSpPr>
        <p:spPr>
          <a:xfrm>
            <a:off x="6463918" y="1418752"/>
            <a:ext cx="1687944" cy="267727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9" name="文字方塊 28"/>
          <p:cNvSpPr txBox="1"/>
          <p:nvPr/>
        </p:nvSpPr>
        <p:spPr>
          <a:xfrm>
            <a:off x="5951990" y="1453559"/>
            <a:ext cx="4811376" cy="369332"/>
          </a:xfrm>
          <a:prstGeom prst="rect">
            <a:avLst/>
          </a:prstGeom>
          <a:noFill/>
        </p:spPr>
        <p:txBody>
          <a:bodyPr wrap="square" rtlCol="0">
            <a:spAutoFit/>
          </a:bodyPr>
          <a:lstStyle/>
          <a:p>
            <a:r>
              <a:rPr lang="en-US" altLang="zh-TW" b="1" dirty="0" smtClean="0">
                <a:solidFill>
                  <a:srgbClr val="FF0000"/>
                </a:solidFill>
                <a:latin typeface="華康儷粗圓" panose="020F0709000000000000" pitchFamily="49" charset="-120"/>
                <a:ea typeface="華康儷粗圓" panose="020F0709000000000000" pitchFamily="49" charset="-120"/>
              </a:rPr>
              <a:t>M1:</a:t>
            </a:r>
            <a:r>
              <a:rPr lang="zh-TW" altLang="en-US" b="1" dirty="0" smtClean="0">
                <a:solidFill>
                  <a:srgbClr val="FF0000"/>
                </a:solidFill>
                <a:latin typeface="華康儷粗圓" panose="020F0709000000000000" pitchFamily="49" charset="-120"/>
                <a:ea typeface="華康儷粗圓" panose="020F0709000000000000" pitchFamily="49" charset="-120"/>
              </a:rPr>
              <a:t>伺服器端安全控制脆弱</a:t>
            </a:r>
            <a:endParaRPr lang="zh-TW" altLang="en-US" b="1" dirty="0">
              <a:solidFill>
                <a:srgbClr val="FF0000"/>
              </a:solidFill>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2414548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solidFill>
                  <a:srgbClr val="FF0066"/>
                </a:solidFill>
                <a:latin typeface="華康儷粗圓" panose="020F0709000000000000" pitchFamily="49" charset="-120"/>
                <a:ea typeface="華康儷粗圓" panose="020F0709000000000000" pitchFamily="49" charset="-120"/>
              </a:rPr>
              <a:t>M1-</a:t>
            </a:r>
            <a:r>
              <a:rPr lang="zh-TW" altLang="en-US" dirty="0" smtClean="0">
                <a:solidFill>
                  <a:srgbClr val="FF0066"/>
                </a:solidFill>
                <a:latin typeface="華康儷粗圓" panose="020F0709000000000000" pitchFamily="49" charset="-120"/>
                <a:ea typeface="華康儷粗圓" panose="020F0709000000000000" pitchFamily="49" charset="-120"/>
              </a:rPr>
              <a:t>伺服器端安全控制脆弱</a:t>
            </a:r>
            <a:endParaRPr lang="zh-TW" altLang="en-US" dirty="0">
              <a:solidFill>
                <a:srgbClr val="FF0066"/>
              </a:solidFill>
              <a:latin typeface="華康儷粗圓" panose="020F0709000000000000" pitchFamily="49" charset="-120"/>
              <a:ea typeface="華康儷粗圓" panose="020F0709000000000000" pitchFamily="49" charset="-120"/>
            </a:endParaRPr>
          </a:p>
        </p:txBody>
      </p:sp>
      <p:sp>
        <p:nvSpPr>
          <p:cNvPr id="3" name="內容版面配置區 2"/>
          <p:cNvSpPr>
            <a:spLocks noGrp="1"/>
          </p:cNvSpPr>
          <p:nvPr>
            <p:ph idx="1"/>
          </p:nvPr>
        </p:nvSpPr>
        <p:spPr>
          <a:xfrm>
            <a:off x="971600" y="1707654"/>
            <a:ext cx="7632848" cy="3102993"/>
          </a:xfrm>
        </p:spPr>
        <p:txBody>
          <a:bodyPr>
            <a:normAutofit/>
          </a:bodyPr>
          <a:lstStyle/>
          <a:p>
            <a:pPr algn="l"/>
            <a:r>
              <a:rPr lang="zh-TW" altLang="en-US" dirty="0" smtClean="0">
                <a:latin typeface="華康儷粗圓" panose="020F0709000000000000" pitchFamily="49" charset="-120"/>
                <a:ea typeface="華康儷粗圓" panose="020F0709000000000000" pitchFamily="49" charset="-120"/>
              </a:rPr>
              <a:t>說明</a:t>
            </a:r>
            <a:r>
              <a:rPr lang="en-US" altLang="zh-TW" dirty="0">
                <a:latin typeface="華康儷粗圓" panose="020F0709000000000000" pitchFamily="49" charset="-120"/>
                <a:ea typeface="華康儷粗圓" panose="020F0709000000000000" pitchFamily="49" charset="-120"/>
              </a:rPr>
              <a:t>Mobile</a:t>
            </a:r>
            <a:r>
              <a:rPr lang="zh-TW" altLang="en-US" dirty="0">
                <a:latin typeface="華康儷粗圓" panose="020F0709000000000000" pitchFamily="49" charset="-120"/>
                <a:ea typeface="華康儷粗圓" panose="020F0709000000000000" pitchFamily="49" charset="-120"/>
              </a:rPr>
              <a:t>的弱點並不只單存在於</a:t>
            </a:r>
            <a:r>
              <a:rPr lang="en-US" altLang="zh-TW" dirty="0">
                <a:latin typeface="華康儷粗圓" panose="020F0709000000000000" pitchFamily="49" charset="-120"/>
                <a:ea typeface="華康儷粗圓" panose="020F0709000000000000" pitchFamily="49" charset="-120"/>
              </a:rPr>
              <a:t>Mobile</a:t>
            </a:r>
            <a:r>
              <a:rPr lang="zh-TW" altLang="en-US" dirty="0">
                <a:latin typeface="華康儷粗圓" panose="020F0709000000000000" pitchFamily="49" charset="-120"/>
                <a:ea typeface="華康儷粗圓" panose="020F0709000000000000" pitchFamily="49" charset="-120"/>
              </a:rPr>
              <a:t>端，所開發的</a:t>
            </a:r>
            <a:r>
              <a:rPr lang="en-US" altLang="zh-TW" dirty="0">
                <a:latin typeface="華康儷粗圓" panose="020F0709000000000000" pitchFamily="49" charset="-120"/>
                <a:ea typeface="華康儷粗圓" panose="020F0709000000000000" pitchFamily="49" charset="-120"/>
              </a:rPr>
              <a:t>APP</a:t>
            </a:r>
            <a:r>
              <a:rPr lang="zh-TW" altLang="en-US" dirty="0">
                <a:latin typeface="華康儷粗圓" panose="020F0709000000000000" pitchFamily="49" charset="-120"/>
                <a:ea typeface="華康儷粗圓" panose="020F0709000000000000" pitchFamily="49" charset="-120"/>
              </a:rPr>
              <a:t>應用程式或雲端系統的程式亦有可能</a:t>
            </a:r>
            <a:r>
              <a:rPr lang="zh-TW" altLang="en-US" dirty="0" smtClean="0">
                <a:latin typeface="華康儷粗圓" panose="020F0709000000000000" pitchFamily="49" charset="-120"/>
                <a:ea typeface="華康儷粗圓" panose="020F0709000000000000" pitchFamily="49" charset="-120"/>
              </a:rPr>
              <a:t>存在</a:t>
            </a:r>
            <a:r>
              <a:rPr lang="zh-TW" altLang="en-US" dirty="0">
                <a:latin typeface="華康儷粗圓" panose="020F0709000000000000" pitchFamily="49" charset="-120"/>
                <a:ea typeface="華康儷粗圓" panose="020F0709000000000000" pitchFamily="49" charset="-120"/>
              </a:rPr>
              <a:t>弱點</a:t>
            </a:r>
          </a:p>
        </p:txBody>
      </p:sp>
    </p:spTree>
    <p:extLst>
      <p:ext uri="{BB962C8B-B14F-4D97-AF65-F5344CB8AC3E}">
        <p14:creationId xmlns:p14="http://schemas.microsoft.com/office/powerpoint/2010/main" val="1756022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rgbClr val="FF0066"/>
                </a:solidFill>
                <a:latin typeface="華康儷粗圓" panose="020F0709000000000000" pitchFamily="49" charset="-120"/>
                <a:ea typeface="華康儷粗圓" panose="020F0709000000000000" pitchFamily="49" charset="-120"/>
              </a:rPr>
              <a:t>M1-</a:t>
            </a:r>
            <a:r>
              <a:rPr lang="zh-TW" altLang="en-US" dirty="0">
                <a:solidFill>
                  <a:srgbClr val="FF0066"/>
                </a:solidFill>
                <a:latin typeface="華康儷粗圓" panose="020F0709000000000000" pitchFamily="49" charset="-120"/>
                <a:ea typeface="華康儷粗圓" panose="020F0709000000000000" pitchFamily="49" charset="-120"/>
              </a:rPr>
              <a:t>伺服器端安全控制脆弱</a:t>
            </a:r>
          </a:p>
        </p:txBody>
      </p:sp>
      <p:sp>
        <p:nvSpPr>
          <p:cNvPr id="3" name="內容版面配置區 2"/>
          <p:cNvSpPr>
            <a:spLocks noGrp="1"/>
          </p:cNvSpPr>
          <p:nvPr>
            <p:ph idx="1"/>
          </p:nvPr>
        </p:nvSpPr>
        <p:spPr>
          <a:xfrm>
            <a:off x="1979712" y="1707654"/>
            <a:ext cx="5915000" cy="3102993"/>
          </a:xfrm>
        </p:spPr>
        <p:txBody>
          <a:bodyPr/>
          <a:lstStyle/>
          <a:p>
            <a:pPr algn="l"/>
            <a:r>
              <a:rPr lang="zh-TW" altLang="en-US" dirty="0" smtClean="0">
                <a:latin typeface="華康儷粗圓" panose="020F0709000000000000" pitchFamily="49" charset="-120"/>
                <a:ea typeface="華康儷粗圓" panose="020F0709000000000000" pitchFamily="49" charset="-120"/>
              </a:rPr>
              <a:t>發生原因</a:t>
            </a:r>
            <a:r>
              <a:rPr lang="en-US" altLang="zh-TW" dirty="0" smtClean="0">
                <a:latin typeface="華康儷粗圓" panose="020F0709000000000000" pitchFamily="49" charset="-120"/>
                <a:ea typeface="華康儷粗圓" panose="020F0709000000000000" pitchFamily="49" charset="-120"/>
              </a:rPr>
              <a:t>:</a:t>
            </a:r>
          </a:p>
          <a:p>
            <a:pPr algn="l"/>
            <a:r>
              <a:rPr lang="en-US" altLang="zh-TW" dirty="0" smtClean="0">
                <a:latin typeface="華康儷粗圓" panose="020F0709000000000000" pitchFamily="49" charset="-120"/>
                <a:ea typeface="華康儷粗圓" panose="020F0709000000000000" pitchFamily="49" charset="-120"/>
              </a:rPr>
              <a:t>1.</a:t>
            </a:r>
            <a:r>
              <a:rPr lang="zh-TW" altLang="en-US" dirty="0" smtClean="0">
                <a:latin typeface="華康儷粗圓" panose="020F0709000000000000" pitchFamily="49" charset="-120"/>
                <a:ea typeface="華康儷粗圓" panose="020F0709000000000000" pitchFamily="49" charset="-120"/>
              </a:rPr>
              <a:t>急於上市</a:t>
            </a:r>
            <a:endParaRPr lang="en-US" altLang="zh-TW" dirty="0" smtClean="0">
              <a:latin typeface="華康儷粗圓" panose="020F0709000000000000" pitchFamily="49" charset="-120"/>
              <a:ea typeface="華康儷粗圓" panose="020F0709000000000000" pitchFamily="49" charset="-120"/>
            </a:endParaRPr>
          </a:p>
          <a:p>
            <a:pPr algn="l"/>
            <a:r>
              <a:rPr lang="en-US" altLang="zh-TW" dirty="0" smtClean="0">
                <a:latin typeface="華康儷粗圓" panose="020F0709000000000000" pitchFamily="49" charset="-120"/>
                <a:ea typeface="華康儷粗圓" panose="020F0709000000000000" pitchFamily="49" charset="-120"/>
              </a:rPr>
              <a:t>2.</a:t>
            </a:r>
            <a:r>
              <a:rPr lang="zh-TW" altLang="en-US" dirty="0" smtClean="0">
                <a:latin typeface="華康儷粗圓" panose="020F0709000000000000" pitchFamily="49" charset="-120"/>
                <a:ea typeface="華康儷粗圓" panose="020F0709000000000000" pitchFamily="49" charset="-120"/>
              </a:rPr>
              <a:t>缺乏對於新的語言的安全知識</a:t>
            </a:r>
            <a:endParaRPr lang="en-US" altLang="zh-TW" dirty="0" smtClean="0">
              <a:latin typeface="華康儷粗圓" panose="020F0709000000000000" pitchFamily="49" charset="-120"/>
              <a:ea typeface="華康儷粗圓" panose="020F0709000000000000" pitchFamily="49" charset="-120"/>
            </a:endParaRPr>
          </a:p>
          <a:p>
            <a:pPr algn="l"/>
            <a:r>
              <a:rPr lang="en-US" altLang="zh-TW" dirty="0" smtClean="0">
                <a:latin typeface="華康儷粗圓" panose="020F0709000000000000" pitchFamily="49" charset="-120"/>
                <a:ea typeface="華康儷粗圓" panose="020F0709000000000000" pitchFamily="49" charset="-120"/>
              </a:rPr>
              <a:t>3.</a:t>
            </a:r>
            <a:r>
              <a:rPr lang="zh-TW" altLang="en-US" dirty="0" smtClean="0">
                <a:latin typeface="華康儷粗圓" panose="020F0709000000000000" pitchFamily="49" charset="-120"/>
                <a:ea typeface="華康儷粗圓" panose="020F0709000000000000" pitchFamily="49" charset="-120"/>
              </a:rPr>
              <a:t>較低安全運算用於</a:t>
            </a:r>
            <a:r>
              <a:rPr lang="en-US" altLang="zh-TW" dirty="0" smtClean="0">
                <a:latin typeface="華康儷粗圓" panose="020F0709000000000000" pitchFamily="49" charset="-120"/>
                <a:ea typeface="華康儷粗圓" panose="020F0709000000000000" pitchFamily="49" charset="-120"/>
              </a:rPr>
              <a:t>App</a:t>
            </a:r>
          </a:p>
        </p:txBody>
      </p:sp>
    </p:spTree>
    <p:extLst>
      <p:ext uri="{BB962C8B-B14F-4D97-AF65-F5344CB8AC3E}">
        <p14:creationId xmlns:p14="http://schemas.microsoft.com/office/powerpoint/2010/main" val="174890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rgbClr val="FF0066"/>
                </a:solidFill>
                <a:latin typeface="華康儷粗圓" panose="020F0709000000000000" pitchFamily="49" charset="-120"/>
                <a:ea typeface="華康儷粗圓" panose="020F0709000000000000" pitchFamily="49" charset="-120"/>
              </a:rPr>
              <a:t>M1-</a:t>
            </a:r>
            <a:r>
              <a:rPr lang="zh-TW" altLang="en-US" dirty="0">
                <a:solidFill>
                  <a:srgbClr val="FF0066"/>
                </a:solidFill>
                <a:latin typeface="華康儷粗圓" panose="020F0709000000000000" pitchFamily="49" charset="-120"/>
                <a:ea typeface="華康儷粗圓" panose="020F0709000000000000" pitchFamily="49" charset="-120"/>
              </a:rPr>
              <a:t>伺服器端安全控制脆弱</a:t>
            </a:r>
          </a:p>
        </p:txBody>
      </p:sp>
      <p:sp>
        <p:nvSpPr>
          <p:cNvPr id="3" name="內容版面配置區 2"/>
          <p:cNvSpPr>
            <a:spLocks noGrp="1"/>
          </p:cNvSpPr>
          <p:nvPr>
            <p:ph idx="1"/>
          </p:nvPr>
        </p:nvSpPr>
        <p:spPr>
          <a:xfrm>
            <a:off x="1475657" y="1779662"/>
            <a:ext cx="5904656" cy="3102993"/>
          </a:xfrm>
        </p:spPr>
        <p:txBody>
          <a:bodyPr/>
          <a:lstStyle/>
          <a:p>
            <a:r>
              <a:rPr lang="zh-TW" altLang="en-US" dirty="0" smtClean="0">
                <a:latin typeface="華康儷粗圓" panose="020F0709000000000000" pitchFamily="49" charset="-120"/>
                <a:ea typeface="華康儷粗圓" panose="020F0709000000000000" pitchFamily="49" charset="-120"/>
              </a:rPr>
              <a:t>避免方法</a:t>
            </a:r>
            <a:r>
              <a:rPr lang="en-US" altLang="zh-TW" dirty="0" smtClean="0">
                <a:latin typeface="華康儷粗圓" panose="020F0709000000000000" pitchFamily="49" charset="-120"/>
                <a:ea typeface="華康儷粗圓" panose="020F0709000000000000" pitchFamily="49" charset="-120"/>
              </a:rPr>
              <a:t>:</a:t>
            </a:r>
          </a:p>
          <a:p>
            <a:r>
              <a:rPr lang="zh-TW" altLang="en-US" dirty="0" smtClean="0">
                <a:latin typeface="華康儷粗圓" panose="020F0709000000000000" pitchFamily="49" charset="-120"/>
                <a:ea typeface="華康儷粗圓" panose="020F0709000000000000" pitchFamily="49" charset="-120"/>
              </a:rPr>
              <a:t>對於</a:t>
            </a:r>
            <a:r>
              <a:rPr lang="en-US" altLang="zh-TW" dirty="0" smtClean="0">
                <a:latin typeface="華康儷粗圓" panose="020F0709000000000000" pitchFamily="49" charset="-120"/>
                <a:ea typeface="華康儷粗圓" panose="020F0709000000000000" pitchFamily="49" charset="-120"/>
              </a:rPr>
              <a:t>App</a:t>
            </a:r>
            <a:r>
              <a:rPr lang="zh-TW" altLang="en-US" dirty="0" smtClean="0">
                <a:latin typeface="華康儷粗圓" panose="020F0709000000000000" pitchFamily="49" charset="-120"/>
                <a:ea typeface="華康儷粗圓" panose="020F0709000000000000" pitchFamily="49" charset="-120"/>
              </a:rPr>
              <a:t>的</a:t>
            </a:r>
            <a:r>
              <a:rPr lang="en-US" altLang="zh-TW" dirty="0" smtClean="0">
                <a:latin typeface="華康儷粗圓" panose="020F0709000000000000" pitchFamily="49" charset="-120"/>
                <a:ea typeface="華康儷粗圓" panose="020F0709000000000000" pitchFamily="49" charset="-120"/>
              </a:rPr>
              <a:t>server</a:t>
            </a:r>
            <a:r>
              <a:rPr lang="zh-TW" altLang="en-US" dirty="0" smtClean="0">
                <a:latin typeface="華康儷粗圓" panose="020F0709000000000000" pitchFamily="49" charset="-120"/>
                <a:ea typeface="華康儷粗圓" panose="020F0709000000000000" pitchFamily="49" charset="-120"/>
              </a:rPr>
              <a:t>端，應避免</a:t>
            </a:r>
            <a:r>
              <a:rPr lang="en-US" altLang="zh-TW" dirty="0">
                <a:solidFill>
                  <a:srgbClr val="FF0000"/>
                </a:solidFill>
                <a:latin typeface="華康儷粗圓" panose="020F0709000000000000" pitchFamily="49" charset="-120"/>
                <a:ea typeface="華康儷粗圓" panose="020F0709000000000000" pitchFamily="49" charset="-120"/>
              </a:rPr>
              <a:t>OWASP Web Top 10</a:t>
            </a:r>
            <a:r>
              <a:rPr lang="zh-TW" altLang="en-US" dirty="0">
                <a:latin typeface="華康儷粗圓" panose="020F0709000000000000" pitchFamily="49" charset="-120"/>
                <a:ea typeface="華康儷粗圓" panose="020F0709000000000000" pitchFamily="49" charset="-120"/>
              </a:rPr>
              <a:t>或</a:t>
            </a:r>
          </a:p>
          <a:p>
            <a:pPr algn="l"/>
            <a:r>
              <a:rPr lang="en-US" altLang="zh-TW" dirty="0" smtClean="0">
                <a:solidFill>
                  <a:srgbClr val="FF0000"/>
                </a:solidFill>
                <a:latin typeface="華康儷粗圓" panose="020F0709000000000000" pitchFamily="49" charset="-120"/>
                <a:ea typeface="華康儷粗圓" panose="020F0709000000000000" pitchFamily="49" charset="-120"/>
              </a:rPr>
              <a:t>OWASP </a:t>
            </a:r>
            <a:r>
              <a:rPr lang="en-US" altLang="zh-TW" dirty="0">
                <a:solidFill>
                  <a:srgbClr val="FF0000"/>
                </a:solidFill>
                <a:latin typeface="華康儷粗圓" panose="020F0709000000000000" pitchFamily="49" charset="-120"/>
                <a:ea typeface="華康儷粗圓" panose="020F0709000000000000" pitchFamily="49" charset="-120"/>
              </a:rPr>
              <a:t>Cloud Top 10</a:t>
            </a:r>
            <a:r>
              <a:rPr lang="zh-TW" altLang="en-US" dirty="0">
                <a:latin typeface="華康儷粗圓" panose="020F0709000000000000" pitchFamily="49" charset="-120"/>
                <a:ea typeface="華康儷粗圓" panose="020F0709000000000000" pitchFamily="49" charset="-120"/>
              </a:rPr>
              <a:t>相關弱點</a:t>
            </a:r>
            <a:endParaRPr lang="zh-TW" altLang="en-US" sz="3600" dirty="0">
              <a:solidFill>
                <a:srgbClr val="FF0000"/>
              </a:solidFill>
              <a:latin typeface="華康儷粗圓" panose="020F0709000000000000" pitchFamily="49" charset="-120"/>
              <a:ea typeface="華康儷粗圓" panose="020F0709000000000000" pitchFamily="49" charset="-120"/>
            </a:endParaRPr>
          </a:p>
        </p:txBody>
      </p:sp>
    </p:spTree>
    <p:extLst>
      <p:ext uri="{BB962C8B-B14F-4D97-AF65-F5344CB8AC3E}">
        <p14:creationId xmlns:p14="http://schemas.microsoft.com/office/powerpoint/2010/main" val="224564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2231</TotalTime>
  <Words>1230</Words>
  <Application>Microsoft Office PowerPoint</Application>
  <PresentationFormat>如螢幕大小 (16:9)</PresentationFormat>
  <Paragraphs>173</Paragraphs>
  <Slides>56</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56</vt:i4>
      </vt:variant>
    </vt:vector>
  </HeadingPairs>
  <TitlesOfParts>
    <vt:vector size="64" baseType="lpstr">
      <vt:lpstr>Adobe Gothic Std B</vt:lpstr>
      <vt:lpstr>華康儷粗黑</vt:lpstr>
      <vt:lpstr>華康儷粗圓</vt:lpstr>
      <vt:lpstr>新細明體</vt:lpstr>
      <vt:lpstr>Arial</vt:lpstr>
      <vt:lpstr>Calibri</vt:lpstr>
      <vt:lpstr>Wingdings</vt:lpstr>
      <vt:lpstr>Office 佈景主題</vt:lpstr>
      <vt:lpstr>App Hacking</vt:lpstr>
      <vt:lpstr>OUTLINE</vt:lpstr>
      <vt:lpstr>           OWASP Top 10                Mobile Risks</vt:lpstr>
      <vt:lpstr>OWASP</vt:lpstr>
      <vt:lpstr>PowerPoint 簡報</vt:lpstr>
      <vt:lpstr>PowerPoint 簡報</vt:lpstr>
      <vt:lpstr>M1-伺服器端安全控制脆弱</vt:lpstr>
      <vt:lpstr>M1-伺服器端安全控制脆弱</vt:lpstr>
      <vt:lpstr>M1-伺服器端安全控制脆弱</vt:lpstr>
      <vt:lpstr>PowerPoint 簡報</vt:lpstr>
      <vt:lpstr>M2-不安全的資料儲存於用戶端</vt:lpstr>
      <vt:lpstr>M2-不安全的資料儲存</vt:lpstr>
      <vt:lpstr>M2-不安全的資料儲存</vt:lpstr>
      <vt:lpstr>M6-加密方法不嚴謹或失效</vt:lpstr>
      <vt:lpstr>M6-加密方法不嚴謹或失效</vt:lpstr>
      <vt:lpstr>PowerPoint 簡報</vt:lpstr>
      <vt:lpstr>M3-傳輸層保護不足</vt:lpstr>
      <vt:lpstr>M3-傳輸層保護不足</vt:lpstr>
      <vt:lpstr>PowerPoint 簡報</vt:lpstr>
      <vt:lpstr>M4-非故意/意外造成資料外洩</vt:lpstr>
      <vt:lpstr>M4-非故意/意外造成資料外洩</vt:lpstr>
      <vt:lpstr>M8-對於不受信任輸入來源的檢測處置</vt:lpstr>
      <vt:lpstr>M8-對於不受信任輸入來源的檢測處置</vt:lpstr>
      <vt:lpstr>M10-封裝檔案保護不足</vt:lpstr>
      <vt:lpstr>PowerPoint 簡報</vt:lpstr>
      <vt:lpstr>M5-身分鑑別和授權機制不嚴謹</vt:lpstr>
      <vt:lpstr>M5-身分鑑別和授權機制不嚴謹</vt:lpstr>
      <vt:lpstr>M9-連線階段處理不適當 </vt:lpstr>
      <vt:lpstr>M9-連線階段處理不適當 </vt:lpstr>
      <vt:lpstr>M9-連線階段處理不適當 </vt:lpstr>
      <vt:lpstr>M7-客戶端注入</vt:lpstr>
      <vt:lpstr>M7-客戶端注入</vt:lpstr>
      <vt:lpstr>參考資料</vt:lpstr>
      <vt:lpstr>Android 反組繹工具介紹</vt:lpstr>
      <vt:lpstr>Android 反組繹工具</vt:lpstr>
      <vt:lpstr>Android 封包截取工具</vt:lpstr>
      <vt:lpstr>Apk析出工具</vt:lpstr>
      <vt:lpstr>Android實機模擬工具</vt:lpstr>
      <vt:lpstr>App滲透測試工具</vt:lpstr>
      <vt:lpstr>手機封包擷取環境配置</vt:lpstr>
      <vt:lpstr>Burp Suite下載</vt:lpstr>
      <vt:lpstr>開啟wifi連線</vt:lpstr>
      <vt:lpstr>查看ip</vt:lpstr>
      <vt:lpstr>burp設定</vt:lpstr>
      <vt:lpstr>burp設定(2)</vt:lpstr>
      <vt:lpstr>burp設定(3)</vt:lpstr>
      <vt:lpstr>Wifi設定</vt:lpstr>
      <vt:lpstr>Wifi設定(2)</vt:lpstr>
      <vt:lpstr>Wifi設定(3)</vt:lpstr>
      <vt:lpstr>攔截封包打開</vt:lpstr>
      <vt:lpstr>攔截封包成功</vt:lpstr>
      <vt:lpstr>假憑證製作</vt:lpstr>
      <vt:lpstr>假憑證製作</vt:lpstr>
      <vt:lpstr>假憑證製作(2)</vt:lpstr>
      <vt:lpstr>假憑證製作(3)</vt:lpstr>
      <vt:lpstr>假憑證製作(4)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Rose</dc:creator>
  <cp:lastModifiedBy>劉子淵</cp:lastModifiedBy>
  <cp:revision>120</cp:revision>
  <dcterms:created xsi:type="dcterms:W3CDTF">2015-09-19T03:41:00Z</dcterms:created>
  <dcterms:modified xsi:type="dcterms:W3CDTF">2015-10-05T12:14:11Z</dcterms:modified>
</cp:coreProperties>
</file>