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sldIdLst>
    <p:sldId id="264" r:id="rId3"/>
    <p:sldId id="257" r:id="rId4"/>
    <p:sldId id="258" r:id="rId5"/>
    <p:sldId id="259" r:id="rId6"/>
    <p:sldId id="260" r:id="rId7"/>
    <p:sldId id="287" r:id="rId8"/>
    <p:sldId id="261" r:id="rId9"/>
    <p:sldId id="265" r:id="rId10"/>
    <p:sldId id="266" r:id="rId11"/>
    <p:sldId id="267" r:id="rId12"/>
    <p:sldId id="28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1" r:id="rId28"/>
    <p:sldId id="283" r:id="rId29"/>
    <p:sldId id="284" r:id="rId30"/>
    <p:sldId id="285" r:id="rId31"/>
    <p:sldId id="288" r:id="rId32"/>
    <p:sldId id="289" r:id="rId33"/>
    <p:sldId id="290" r:id="rId34"/>
    <p:sldId id="291" r:id="rId35"/>
    <p:sldId id="292" r:id="rId36"/>
    <p:sldId id="293" r:id="rId37"/>
    <p:sldId id="296" r:id="rId38"/>
    <p:sldId id="294" r:id="rId39"/>
    <p:sldId id="297" r:id="rId40"/>
    <p:sldId id="298" r:id="rId41"/>
    <p:sldId id="299" r:id="rId42"/>
    <p:sldId id="300" r:id="rId43"/>
    <p:sldId id="301" r:id="rId44"/>
    <p:sldId id="302" r:id="rId45"/>
    <p:sldId id="303" r:id="rId4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869161"/>
            <a:ext cx="10363200" cy="9145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637245"/>
            <a:ext cx="8534400" cy="672075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A9E-A3CD-4FFF-9D60-7C7C3F758698}" type="datetimeFigureOut">
              <a:rPr lang="zh-TW" altLang="en-US" smtClean="0"/>
              <a:t>2015/10/12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424A-F63F-4F3B-9B5D-30DDF2E88F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60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7648" y="274639"/>
            <a:ext cx="8654752" cy="11430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27648" y="1600201"/>
            <a:ext cx="8654752" cy="4525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A9E-A3CD-4FFF-9D60-7C7C3F758698}" type="datetimeFigureOut">
              <a:rPr lang="zh-TW" altLang="en-US" smtClean="0"/>
              <a:t>2015/10/12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424A-F63F-4F3B-9B5D-30DDF2E88F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06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40701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988841"/>
            <a:ext cx="10972800" cy="41373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A9E-A3CD-4FFF-9D60-7C7C3F758698}" type="datetimeFigureOut">
              <a:rPr lang="zh-TW" altLang="en-US" smtClean="0"/>
              <a:t>2015/10/12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F424A-F63F-4F3B-9B5D-30DDF2E88F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7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869161"/>
            <a:ext cx="10363200" cy="9145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637245"/>
            <a:ext cx="8534400" cy="672075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152E-323F-479F-AF3E-0327E875EA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5AC7-9D65-43F9-80E6-F5B7FBD6E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6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7648" y="274639"/>
            <a:ext cx="8654752" cy="11430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27648" y="1600201"/>
            <a:ext cx="8654752" cy="4525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152E-323F-479F-AF3E-0327E875EA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5AC7-9D65-43F9-80E6-F5B7FBD6E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2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40701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988841"/>
            <a:ext cx="10972800" cy="41373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152E-323F-479F-AF3E-0327E875EA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5AC7-9D65-43F9-80E6-F5B7FBD6E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10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5A9E-A3CD-4FFF-9D60-7C7C3F758698}" type="datetimeFigureOut">
              <a:rPr lang="zh-TW" altLang="en-US" smtClean="0"/>
              <a:t>2015/10/12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F424A-F63F-4F3B-9B5D-30DDF2E88F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51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152E-323F-479F-AF3E-0327E875EA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55AC7-9D65-43F9-80E6-F5B7FBD6E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9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FF0066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OUTLINE</a:t>
            </a:r>
            <a:endParaRPr lang="zh-TW" altLang="en-US" dirty="0">
              <a:solidFill>
                <a:srgbClr val="FF0066"/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11691" y="1700808"/>
            <a:ext cx="8654752" cy="4525963"/>
          </a:xfrm>
        </p:spPr>
        <p:txBody>
          <a:bodyPr>
            <a:normAutofit lnSpcReduction="10000"/>
          </a:bodyPr>
          <a:lstStyle/>
          <a:p>
            <a:pPr marL="685783" indent="-685783">
              <a:buFont typeface="Wingdings" panose="05000000000000000000" pitchFamily="2" charset="2"/>
              <a:buAutoNum type="circleNumWdWhitePlain"/>
            </a:pP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Android app 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Devolpment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Flow</a:t>
            </a:r>
          </a:p>
          <a:p>
            <a:pPr marL="685783" indent="-685783">
              <a:buFont typeface="Wingdings" panose="05000000000000000000" pitchFamily="2" charset="2"/>
              <a:buAutoNum type="circleNumWdWhitePlain"/>
            </a:pP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App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反組譯解說</a:t>
            </a:r>
            <a:endParaRPr lang="en-US" altLang="zh-TW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685783" indent="-685783">
              <a:buFont typeface="Wingdings" panose="05000000000000000000" pitchFamily="2" charset="2"/>
              <a:buAutoNum type="circleNumWdWhitePlain"/>
            </a:pP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實例</a:t>
            </a:r>
            <a:endParaRPr lang="en-US" altLang="zh-TW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685783" indent="-685783">
              <a:buFont typeface="Wingdings" panose="05000000000000000000" pitchFamily="2" charset="2"/>
              <a:buAutoNum type="circleNumWdWhitePlain"/>
            </a:pP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簽名詳解</a:t>
            </a:r>
            <a:endParaRPr lang="en-US" altLang="zh-TW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685783" indent="-685783">
              <a:buFont typeface="Wingdings" panose="05000000000000000000" pitchFamily="2" charset="2"/>
              <a:buAutoNum type="circleNumWdWhitePlain"/>
            </a:pP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DalvikByteCode</a:t>
            </a:r>
            <a:endParaRPr lang="en-US" altLang="zh-TW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685783" indent="-685783">
              <a:buFont typeface="Wingdings" panose="05000000000000000000" pitchFamily="2" charset="2"/>
              <a:buAutoNum type="circleNumWdWhitePlain"/>
            </a:pP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破解概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念</a:t>
            </a:r>
            <a:endParaRPr lang="en-US" altLang="zh-TW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685783" indent="-685783">
              <a:buFont typeface="Wingdings" panose="05000000000000000000" pitchFamily="2" charset="2"/>
              <a:buAutoNum type="circleNumWdWhitePlain"/>
            </a:pP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58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66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(</a:t>
            </a:r>
            <a:r>
              <a:rPr lang="zh-TW" altLang="en-US" dirty="0" smtClean="0">
                <a:solidFill>
                  <a:srgbClr val="FF0066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注意事項</a:t>
            </a:r>
            <a:r>
              <a:rPr lang="en-US" altLang="zh-TW" dirty="0" smtClean="0">
                <a:solidFill>
                  <a:srgbClr val="FF0066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1.Apktool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 </a:t>
            </a:r>
            <a:r>
              <a:rPr lang="en-US" altLang="zh-TW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XXX.apk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反組譯</a:t>
            </a:r>
          </a:p>
          <a:p>
            <a:pPr algn="l"/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2.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不動任何</a:t>
            </a:r>
            <a:r>
              <a:rPr lang="en-US" altLang="zh-TW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Smali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和內容再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Compile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回去</a:t>
            </a:r>
          </a:p>
          <a:p>
            <a:pPr algn="l"/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3.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檢查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App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是否會當掉（正常執行）</a:t>
            </a:r>
          </a:p>
          <a:p>
            <a:pPr algn="l"/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•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會當掉：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App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開發商有做保護</a:t>
            </a:r>
          </a:p>
          <a:p>
            <a:pPr algn="l"/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•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不會當掉：可以開始破解了</a:t>
            </a:r>
          </a:p>
        </p:txBody>
      </p:sp>
    </p:spTree>
    <p:extLst>
      <p:ext uri="{BB962C8B-B14F-4D97-AF65-F5344CB8AC3E}">
        <p14:creationId xmlns:p14="http://schemas.microsoft.com/office/powerpoint/2010/main" val="6128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實例解說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7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實例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(Youbike)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使用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google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play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搜尋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Youbike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16" y="2724887"/>
            <a:ext cx="7485036" cy="365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實例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Youbike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)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將網址貼上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apk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downloader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下載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apk</a:t>
            </a:r>
            <a:endParaRPr lang="en-US" altLang="zh-TW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498" y="2761787"/>
            <a:ext cx="7721617" cy="336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72403"/>
            <a:ext cx="10972800" cy="1143000"/>
          </a:xfrm>
        </p:spPr>
        <p:txBody>
          <a:bodyPr/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實例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(Youbike)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315403"/>
            <a:ext cx="10972800" cy="4137324"/>
          </a:xfrm>
        </p:spPr>
        <p:txBody>
          <a:bodyPr/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打開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cmd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進入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apk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目錄</a:t>
            </a:r>
            <a:endParaRPr lang="en-US" altLang="zh-TW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輸入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apktool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d 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xxx.apk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apk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名稱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)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1" y="2800701"/>
            <a:ext cx="10535060" cy="379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實例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(Youbike)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得到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smali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code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85" y="2703571"/>
            <a:ext cx="10538415" cy="375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實例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(Youbike)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將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apk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轉成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zip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檔，取出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classes.dex</a:t>
            </a:r>
            <a:endParaRPr lang="en-US" altLang="zh-TW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727" y="2827201"/>
            <a:ext cx="6824545" cy="382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實例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(Youbike)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137324"/>
          </a:xfrm>
        </p:spPr>
        <p:txBody>
          <a:bodyPr/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將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classes.dex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放入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dex2jar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目錄下</a:t>
            </a:r>
            <a:endParaRPr lang="en-US" altLang="zh-TW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輸入 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d2j-dex2jar.bat 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classes.dex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86" y="2590806"/>
            <a:ext cx="5638095" cy="43809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481" y="2590806"/>
            <a:ext cx="6285714" cy="4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實例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(Youbike)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得到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classes-dex2jar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並使用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jd-gui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打開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37" y="2665376"/>
            <a:ext cx="8961905" cy="5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實例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(Youbike)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065328"/>
            <a:ext cx="10972800" cy="4137324"/>
          </a:xfrm>
        </p:spPr>
        <p:txBody>
          <a:bodyPr/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輸入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apktool.bat b xxx(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目標文件夾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)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將修改好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smali code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轉回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apk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(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出現在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dist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資料夾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)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75" y="2374137"/>
            <a:ext cx="11619047" cy="4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FF006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Android App Development Flow</a:t>
            </a:r>
            <a:endParaRPr lang="zh-TW" altLang="en-US" sz="4800" dirty="0">
              <a:solidFill>
                <a:srgbClr val="FF0066"/>
              </a:solidFill>
              <a:latin typeface="Adobe Gothic Std B" panose="020B0800000000000000" pitchFamily="34" charset="-128"/>
              <a:ea typeface="華康儷粗圓" panose="020F0709000000000000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0635" y="1989138"/>
            <a:ext cx="6330730" cy="41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實例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(Youbike)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利用</a:t>
            </a:r>
            <a:r>
              <a:rPr lang="en-US" altLang="zh-TW" dirty="0" err="1" smtClean="0"/>
              <a:t>keystore</a:t>
            </a:r>
            <a:r>
              <a:rPr lang="zh-TW" altLang="en-US" dirty="0" smtClean="0"/>
              <a:t>產生簽名證書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952" y="2734191"/>
            <a:ext cx="6438095" cy="4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實例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(Youbike)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利用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jarsigner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進行簽名</a:t>
            </a:r>
            <a:endParaRPr lang="en-US" altLang="zh-TW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90" y="2667524"/>
            <a:ext cx="6447619" cy="4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實例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(Youbike)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767791"/>
            <a:ext cx="10972800" cy="4137324"/>
          </a:xfrm>
        </p:spPr>
        <p:txBody>
          <a:bodyPr/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得到簽名後文件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000" y="2648476"/>
            <a:ext cx="5200000" cy="4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96757"/>
            <a:ext cx="10972800" cy="1143000"/>
          </a:xfrm>
        </p:spPr>
        <p:txBody>
          <a:bodyPr/>
          <a:lstStyle/>
          <a:p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實例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(Youbike)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370655"/>
            <a:ext cx="10972800" cy="4137324"/>
          </a:xfrm>
        </p:spPr>
        <p:txBody>
          <a:bodyPr/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成功執行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App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625" y="2220660"/>
            <a:ext cx="3503053" cy="43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簽名詳細解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說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136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簽名疑問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027477"/>
            <a:ext cx="10972800" cy="4137324"/>
          </a:xfrm>
        </p:spPr>
        <p:txBody>
          <a:bodyPr>
            <a:normAutofit/>
          </a:bodyPr>
          <a:lstStyle/>
          <a:p>
            <a:pPr algn="l"/>
            <a:r>
              <a:rPr lang="zh-TW" altLang="en-US" sz="2800" dirty="0" smtClean="0">
                <a:solidFill>
                  <a:srgbClr val="FF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問</a:t>
            </a:r>
            <a:r>
              <a:rPr lang="en-US" altLang="zh-TW" sz="2800" dirty="0" smtClean="0">
                <a:solidFill>
                  <a:srgbClr val="FF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:</a:t>
            </a:r>
            <a:r>
              <a:rPr lang="zh-TW" altLang="en-US" sz="2800" dirty="0" smtClean="0">
                <a:solidFill>
                  <a:srgbClr val="FF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什麼是簽名</a:t>
            </a:r>
            <a:r>
              <a:rPr lang="en-US" altLang="zh-TW" sz="2800" dirty="0" smtClean="0">
                <a:solidFill>
                  <a:srgbClr val="FF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?</a:t>
            </a:r>
          </a:p>
          <a:p>
            <a:pPr algn="l"/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答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:</a:t>
            </a:r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他就像現實世界中的簽名一樣，讓人知道此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app</a:t>
            </a:r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是和你有關的</a:t>
            </a:r>
            <a:endParaRPr lang="en-US" altLang="zh-TW" sz="28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zh-TW" altLang="en-US" sz="2800" dirty="0" smtClean="0">
                <a:solidFill>
                  <a:srgbClr val="FF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問</a:t>
            </a:r>
            <a:r>
              <a:rPr lang="en-US" altLang="zh-TW" sz="2800" dirty="0" smtClean="0">
                <a:solidFill>
                  <a:srgbClr val="FF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:</a:t>
            </a:r>
            <a:r>
              <a:rPr lang="zh-TW" altLang="en-US" sz="2800" dirty="0" smtClean="0">
                <a:solidFill>
                  <a:srgbClr val="FF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為何要簽名</a:t>
            </a:r>
            <a:r>
              <a:rPr lang="en-US" altLang="zh-TW" sz="2800" dirty="0" smtClean="0">
                <a:solidFill>
                  <a:srgbClr val="FF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?</a:t>
            </a:r>
          </a:p>
          <a:p>
            <a:pPr algn="l"/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答</a:t>
            </a:r>
            <a:r>
              <a:rPr lang="en-US" altLang="zh-TW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: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Android</a:t>
            </a:r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系統要求，如果一個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app</a:t>
            </a:r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沒有經過簽名，是無法裝到系統上的</a:t>
            </a:r>
            <a:endParaRPr lang="en-US" altLang="zh-TW" sz="28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zh-TW" altLang="en-US" sz="2800" dirty="0" smtClean="0">
                <a:solidFill>
                  <a:srgbClr val="FF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問</a:t>
            </a:r>
            <a:r>
              <a:rPr lang="en-US" altLang="zh-TW" sz="2800" dirty="0">
                <a:solidFill>
                  <a:srgbClr val="FF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:</a:t>
            </a:r>
            <a:r>
              <a:rPr lang="zh-TW" altLang="en-US" sz="2800" dirty="0" smtClean="0">
                <a:solidFill>
                  <a:srgbClr val="FF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為何我開發的</a:t>
            </a:r>
            <a:r>
              <a:rPr lang="en-US" altLang="zh-TW" sz="2800" dirty="0" smtClean="0">
                <a:solidFill>
                  <a:srgbClr val="FF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app</a:t>
            </a:r>
            <a:r>
              <a:rPr lang="zh-TW" altLang="en-US" sz="2800" dirty="0" smtClean="0">
                <a:solidFill>
                  <a:srgbClr val="FF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沒簽名也可以用</a:t>
            </a:r>
            <a:r>
              <a:rPr lang="en-US" altLang="zh-TW" sz="2800" dirty="0" smtClean="0">
                <a:solidFill>
                  <a:srgbClr val="FF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?</a:t>
            </a:r>
          </a:p>
          <a:p>
            <a:pPr algn="l"/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答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:</a:t>
            </a:r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因為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ADT(Android Developer Tool)</a:t>
            </a:r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自動幫你簽了</a:t>
            </a:r>
            <a:endParaRPr lang="en-US" altLang="zh-TW" sz="28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endParaRPr lang="zh-TW" altLang="en-US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78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簽名工具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1.keytool: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生成簽名證書</a:t>
            </a:r>
            <a:endParaRPr lang="en-US" altLang="zh-TW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2.jarsigner: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利用證書給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apk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文件簽名</a:t>
            </a:r>
            <a:endParaRPr lang="en-US" altLang="zh-TW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3.zipalign: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對簽名後的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apk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進行優化</a:t>
            </a:r>
            <a:endParaRPr lang="en-US" altLang="zh-TW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前兩者存在在</a:t>
            </a:r>
            <a:r>
              <a:rPr lang="en-US" altLang="zh-TW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jdk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安裝路徑的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bin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目錄下，第三者位於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android-</a:t>
            </a:r>
            <a:r>
              <a:rPr lang="en-US" altLang="zh-TW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sdk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-windows\tools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\)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28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指令解說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zh-TW" altLang="en-US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使用</a:t>
            </a:r>
            <a:r>
              <a:rPr lang="en-US" altLang="zh-TW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keytool</a:t>
            </a:r>
            <a:r>
              <a:rPr lang="zh-TW" altLang="en-US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工具</a:t>
            </a:r>
            <a:r>
              <a:rPr lang="zh-TW" altLang="en-US" b="1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生成數字證</a:t>
            </a:r>
            <a:r>
              <a:rPr lang="zh-TW" altLang="en-US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書</a:t>
            </a:r>
            <a:br>
              <a:rPr lang="zh-TW" altLang="en-US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</a:br>
            <a:r>
              <a:rPr lang="zh-TW" altLang="en-US" dirty="0"/>
              <a:t>    </a:t>
            </a:r>
            <a:r>
              <a:rPr lang="zh-TW" altLang="en-US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 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keytool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-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genkey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-v -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keystore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</a:t>
            </a:r>
            <a:r>
              <a:rPr lang="en-US" altLang="zh-TW" sz="18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xxx.keystore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-alias </a:t>
            </a:r>
            <a:r>
              <a:rPr lang="en-US" altLang="zh-TW" sz="18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xxx.keystore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-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keyalg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RSA -validity </a:t>
            </a:r>
            <a:r>
              <a:rPr lang="en-US" altLang="zh-TW" sz="1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20000</a:t>
            </a:r>
          </a:p>
          <a:p>
            <a:pPr algn="l"/>
            <a:r>
              <a:rPr lang="en-US" altLang="zh-TW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1.Keytool</a:t>
            </a:r>
            <a:r>
              <a:rPr lang="zh-TW" altLang="en-US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是工具名稱，</a:t>
            </a:r>
            <a:r>
              <a:rPr lang="en-US" altLang="zh-TW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-</a:t>
            </a:r>
            <a:r>
              <a:rPr lang="en-US" altLang="zh-TW" sz="24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genkey</a:t>
            </a:r>
            <a:r>
              <a:rPr lang="zh-TW" altLang="en-US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代表執行的是生成證書操作 </a:t>
            </a:r>
            <a:r>
              <a:rPr lang="en-US" altLang="zh-TW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–v</a:t>
            </a:r>
            <a:r>
              <a:rPr lang="zh-TW" altLang="en-US" sz="24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為</a:t>
            </a:r>
            <a:r>
              <a:rPr lang="zh-TW" altLang="en-US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詳細訊息顯示</a:t>
            </a:r>
            <a:endParaRPr lang="en-US" altLang="zh-TW" sz="24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2. </a:t>
            </a:r>
            <a:r>
              <a:rPr lang="en-US" altLang="zh-TW" sz="24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-</a:t>
            </a:r>
            <a:r>
              <a:rPr lang="en-US" altLang="zh-TW" sz="24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keystore</a:t>
            </a:r>
            <a:r>
              <a:rPr lang="en-US" altLang="zh-TW" sz="24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</a:t>
            </a:r>
            <a:r>
              <a:rPr lang="en-US" altLang="zh-TW" sz="24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xxx.keystore</a:t>
            </a:r>
            <a:r>
              <a:rPr lang="zh-TW" altLang="en-US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代表證書生成名 </a:t>
            </a:r>
            <a:r>
              <a:rPr lang="en-US" altLang="zh-TW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–alias </a:t>
            </a:r>
            <a:r>
              <a:rPr lang="en-US" altLang="zh-TW" sz="24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xxx.keystore</a:t>
            </a:r>
            <a:r>
              <a:rPr lang="zh-TW" altLang="en-US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為別名</a:t>
            </a:r>
            <a:endParaRPr lang="en-US" altLang="zh-TW" sz="24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3.-keyalg RSA</a:t>
            </a:r>
            <a:r>
              <a:rPr lang="zh-TW" altLang="en-US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代表採用</a:t>
            </a:r>
            <a:r>
              <a:rPr lang="en-US" altLang="zh-TW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RSA</a:t>
            </a:r>
            <a:r>
              <a:rPr lang="zh-TW" altLang="en-US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方式生成密鑰</a:t>
            </a:r>
            <a:endParaRPr lang="en-US" altLang="zh-TW" sz="24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4.-validity 20000</a:t>
            </a:r>
            <a:r>
              <a:rPr lang="zh-TW" altLang="en-US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代表有效日期為</a:t>
            </a:r>
            <a:r>
              <a:rPr lang="en-US" altLang="zh-TW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20000</a:t>
            </a:r>
            <a:r>
              <a:rPr lang="zh-TW" altLang="en-US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天</a:t>
            </a:r>
            <a:endParaRPr lang="en-US" altLang="zh-TW" sz="24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62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指令解說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zh-TW" altLang="en-US" b="1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使用</a:t>
            </a:r>
            <a:r>
              <a:rPr lang="en-US" altLang="zh-TW" b="1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jarsigner</a:t>
            </a:r>
            <a:r>
              <a:rPr lang="zh-TW" altLang="en-US" b="1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工具為</a:t>
            </a:r>
            <a:r>
              <a:rPr lang="en-US" altLang="zh-TW" b="1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Android</a:t>
            </a:r>
            <a:r>
              <a:rPr lang="zh-TW" altLang="en-US" b="1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應用程序簽名</a:t>
            </a:r>
            <a:endParaRPr lang="en-US" altLang="zh-TW" b="1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 latinLnBrk="1"/>
            <a:r>
              <a:rPr lang="en-US" altLang="zh-TW" sz="26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</a:t>
            </a:r>
            <a:r>
              <a:rPr lang="en-US" altLang="zh-TW" sz="2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jarsigner</a:t>
            </a:r>
            <a:r>
              <a:rPr lang="en-US" altLang="zh-TW" sz="2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</a:t>
            </a:r>
            <a:r>
              <a:rPr lang="en-US" altLang="zh-TW" sz="26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-verbose -</a:t>
            </a:r>
            <a:r>
              <a:rPr lang="en-US" altLang="zh-TW" sz="26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keystore</a:t>
            </a:r>
            <a:r>
              <a:rPr lang="en-US" altLang="zh-TW" sz="26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</a:t>
            </a:r>
            <a:r>
              <a:rPr lang="en-US" altLang="zh-TW" sz="2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xxx.keystore</a:t>
            </a:r>
            <a:r>
              <a:rPr lang="en-US" altLang="zh-TW" sz="26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-signedjar </a:t>
            </a:r>
            <a:r>
              <a:rPr lang="en-US" altLang="zh-TW" sz="2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xxx_signed.apk</a:t>
            </a:r>
            <a:r>
              <a:rPr lang="en-US" altLang="zh-TW" sz="2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</a:t>
            </a:r>
            <a:r>
              <a:rPr lang="en-US" altLang="zh-TW" sz="2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xxx.apk</a:t>
            </a:r>
            <a:r>
              <a:rPr lang="en-US" altLang="zh-TW" sz="26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</a:t>
            </a:r>
            <a:r>
              <a:rPr lang="en-US" altLang="zh-TW" sz="2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xxx.keystore</a:t>
            </a:r>
            <a:endParaRPr lang="en-US" altLang="zh-TW" sz="26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 latinLnBrk="1"/>
            <a:endParaRPr lang="en-US" altLang="zh-TW" sz="33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 latinLnBrk="1"/>
            <a:r>
              <a:rPr lang="en-US" altLang="zh-TW" sz="33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1.Jarsigner</a:t>
            </a:r>
            <a:r>
              <a:rPr lang="zh-TW" altLang="en-US" sz="33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是工具名稱 </a:t>
            </a:r>
            <a:r>
              <a:rPr lang="en-US" altLang="zh-TW" sz="33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–verbose</a:t>
            </a:r>
            <a:r>
              <a:rPr lang="zh-TW" altLang="en-US" sz="33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表示將簽名過程詳細過程輸出</a:t>
            </a:r>
            <a:endParaRPr lang="en-US" altLang="zh-TW" sz="33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 latinLnBrk="1"/>
            <a:r>
              <a:rPr lang="en-US" altLang="zh-TW" sz="33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2.-keystore </a:t>
            </a:r>
            <a:r>
              <a:rPr lang="en-US" altLang="zh-TW" sz="33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xxx.keystore</a:t>
            </a:r>
            <a:r>
              <a:rPr lang="zh-TW" altLang="en-US" sz="33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表示簽名證書位置，沒路徑表示在當前目錄</a:t>
            </a:r>
            <a:endParaRPr lang="en-US" altLang="zh-TW" sz="33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 latinLnBrk="1"/>
            <a:r>
              <a:rPr lang="en-US" altLang="zh-TW" sz="33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3.</a:t>
            </a:r>
            <a:r>
              <a:rPr lang="en-US" altLang="zh-TW" sz="33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 -signedjar </a:t>
            </a:r>
            <a:r>
              <a:rPr lang="en-US" altLang="zh-TW" sz="33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xxx_signed.apk</a:t>
            </a:r>
            <a:r>
              <a:rPr lang="en-US" altLang="zh-TW" sz="33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</a:t>
            </a:r>
            <a:r>
              <a:rPr lang="en-US" altLang="zh-TW" sz="33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xxx.apk</a:t>
            </a:r>
            <a:r>
              <a:rPr lang="zh-TW" altLang="en-US" sz="33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表示給</a:t>
            </a:r>
            <a:r>
              <a:rPr lang="en-US" altLang="zh-TW" sz="33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xxx.apk</a:t>
            </a:r>
            <a:r>
              <a:rPr lang="zh-TW" altLang="en-US" sz="33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簽名，簽名後名稱為</a:t>
            </a:r>
            <a:r>
              <a:rPr lang="en-US" altLang="zh-TW" sz="33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xxx_signed.apk</a:t>
            </a:r>
            <a:endParaRPr lang="en-US" altLang="zh-TW" sz="33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 latinLnBrk="1"/>
            <a:r>
              <a:rPr lang="en-US" altLang="zh-TW" sz="33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4.</a:t>
            </a:r>
            <a:r>
              <a:rPr lang="zh-TW" altLang="en-US" sz="33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最後面</a:t>
            </a:r>
            <a:r>
              <a:rPr lang="en-US" altLang="zh-TW" sz="33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xxx.apk</a:t>
            </a:r>
            <a:r>
              <a:rPr lang="zh-TW" altLang="en-US" sz="33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代表證書別名</a:t>
            </a:r>
            <a:endParaRPr lang="en-US" altLang="zh-TW" sz="33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dirty="0"/>
              <a:t/>
            </a:r>
            <a:br>
              <a:rPr lang="en-US" altLang="zh-TW" dirty="0"/>
            </a:br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35140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DalvikByteCode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29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>
                <a:solidFill>
                  <a:srgbClr val="7030A0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Dalvik</a:t>
            </a:r>
            <a:r>
              <a:rPr lang="en-US" altLang="zh-TW" dirty="0">
                <a:solidFill>
                  <a:srgbClr val="7030A0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 </a:t>
            </a:r>
            <a:endParaRPr lang="zh-TW" altLang="en-US" dirty="0">
              <a:solidFill>
                <a:srgbClr val="7030A0"/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Dalvik</a:t>
            </a:r>
            <a:r>
              <a:rPr lang="zh-TW" altLang="en-US" sz="32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是</a:t>
            </a:r>
            <a:r>
              <a:rPr lang="en-US" altLang="zh-TW" sz="32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Google</a:t>
            </a:r>
            <a:r>
              <a:rPr lang="zh-TW" altLang="en-US" sz="32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在</a:t>
            </a:r>
            <a:r>
              <a:rPr lang="en-US" altLang="zh-TW" sz="32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Android</a:t>
            </a:r>
            <a:r>
              <a:rPr lang="zh-TW" altLang="en-US" sz="32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手機上所提供的</a:t>
            </a:r>
            <a:r>
              <a:rPr lang="en-US" altLang="zh-TW" sz="3200" dirty="0" err="1">
                <a:latin typeface="華康儷粗圓" panose="020F0709000000000000" pitchFamily="49" charset="-120"/>
                <a:ea typeface="華康儷粗圓" panose="020F0709000000000000" pitchFamily="49" charset="-120"/>
              </a:rPr>
              <a:t>ByteCode</a:t>
            </a:r>
            <a:r>
              <a:rPr lang="zh-TW" altLang="en-US" sz="32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虛擬器</a:t>
            </a:r>
            <a:endParaRPr lang="en-US" altLang="zh-TW" sz="3200" dirty="0"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  <a:p>
            <a:pPr algn="l"/>
            <a:r>
              <a:rPr lang="zh-TW" altLang="en-US" sz="3200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擁有以下特點</a:t>
            </a:r>
            <a:endParaRPr lang="en-US" altLang="zh-TW" sz="3200" dirty="0"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  <a:p>
            <a:pPr algn="l"/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1.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體積小，佔用內存空間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小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  <a:p>
            <a:pPr algn="l"/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2.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暫存器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32bit</a:t>
            </a:r>
            <a:endParaRPr lang="en-US" altLang="zh-TW" sz="3200" dirty="0">
              <a:solidFill>
                <a:schemeClr val="accent6">
                  <a:lumMod val="50000"/>
                </a:schemeClr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  <a:p>
            <a:pPr algn="l"/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3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.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專有的</a:t>
            </a:r>
            <a:r>
              <a:rPr lang="en-US" altLang="zh-TW" sz="3200" dirty="0" err="1">
                <a:solidFill>
                  <a:schemeClr val="accent6">
                    <a:lumMod val="50000"/>
                  </a:schemeClr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dex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執行文件格式，體積較小，執行速度較快</a:t>
            </a:r>
            <a:endParaRPr lang="en-US" altLang="zh-TW" sz="3200" dirty="0">
              <a:solidFill>
                <a:schemeClr val="accent6">
                  <a:lumMod val="50000"/>
                </a:schemeClr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  <a:p>
            <a:pPr algn="l"/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4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.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基於暫存器架構，擁有一套完整指令系統</a:t>
            </a:r>
            <a:endParaRPr lang="en-US" altLang="zh-TW" sz="3200" dirty="0">
              <a:solidFill>
                <a:schemeClr val="accent6">
                  <a:lumMod val="50000"/>
                </a:schemeClr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22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DalvikByteCode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502499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TW" sz="2800" dirty="0" smtClean="0">
                <a:solidFill>
                  <a:srgbClr val="FF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Base types</a:t>
            </a:r>
          </a:p>
          <a:p>
            <a:pPr algn="l"/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I-</a:t>
            </a:r>
            <a:r>
              <a:rPr lang="en-US" altLang="zh-TW" sz="28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int</a:t>
            </a:r>
            <a:endParaRPr lang="en-US" altLang="zh-TW" sz="28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J-long(64bit</a:t>
            </a:r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，需要兩個暫存器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)</a:t>
            </a:r>
          </a:p>
          <a:p>
            <a:pPr algn="l"/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Z-Boolean</a:t>
            </a:r>
          </a:p>
          <a:p>
            <a:pPr algn="l"/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D-double(64bit</a:t>
            </a:r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，需要兩個暫存器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)</a:t>
            </a:r>
          </a:p>
          <a:p>
            <a:pPr algn="l"/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F-float</a:t>
            </a:r>
          </a:p>
          <a:p>
            <a:pPr algn="l"/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S-short</a:t>
            </a:r>
          </a:p>
          <a:p>
            <a:pPr algn="l"/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C-char</a:t>
            </a:r>
          </a:p>
          <a:p>
            <a:pPr algn="l"/>
            <a:r>
              <a:rPr lang="en-US" altLang="zh-TW" sz="28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Classes:Lpackage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/name</a:t>
            </a:r>
            <a:endParaRPr lang="en-US" altLang="zh-TW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V-void(return type)</a:t>
            </a:r>
          </a:p>
          <a:p>
            <a:pPr algn="l"/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Arrays:[</a:t>
            </a:r>
            <a:r>
              <a:rPr lang="en-US" altLang="zh-TW" sz="28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I:Int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array ; [</a:t>
            </a:r>
            <a:r>
              <a:rPr lang="en-US" altLang="zh-TW" sz="28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Ljava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</a:t>
            </a:r>
            <a:r>
              <a:rPr lang="en-US" altLang="zh-TW" sz="28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lang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</a:t>
            </a:r>
            <a:r>
              <a:rPr lang="en-US" altLang="zh-TW" sz="28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String:String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array ;  [[</a:t>
            </a:r>
            <a:r>
              <a:rPr lang="en-US" altLang="zh-TW" sz="28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I:int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[][]</a:t>
            </a:r>
            <a:endParaRPr lang="zh-TW" altLang="en-US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66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-96426"/>
            <a:ext cx="10972800" cy="1143000"/>
          </a:xfrm>
        </p:spPr>
        <p:txBody>
          <a:bodyPr/>
          <a:lstStyle/>
          <a:p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DalvikByteCode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837126"/>
            <a:ext cx="10972800" cy="6020873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dirty="0" smtClean="0">
                <a:solidFill>
                  <a:srgbClr val="FF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Method:</a:t>
            </a:r>
          </a:p>
          <a:p>
            <a:pPr algn="l"/>
            <a:r>
              <a:rPr lang="en-US" altLang="zh-TW" sz="28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Lpackage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/name/</a:t>
            </a:r>
            <a:r>
              <a:rPr lang="en-US" altLang="zh-TW" sz="28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ObjectName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;-&gt;</a:t>
            </a:r>
            <a:r>
              <a:rPr lang="en-US" altLang="zh-TW" sz="28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MethodName</a:t>
            </a:r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(Para-Type1Para-Type2Para-Type3...)</a:t>
            </a:r>
            <a:r>
              <a:rPr lang="en-US" altLang="zh-TW" sz="2800" b="1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Return-Type</a:t>
            </a:r>
            <a:endParaRPr lang="en-US" altLang="zh-TW" sz="28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Method invocations: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invoke-static </a:t>
            </a:r>
            <a:r>
              <a:rPr lang="en-US" altLang="zh-TW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–any method that is static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invoke-virtual </a:t>
            </a:r>
            <a:r>
              <a:rPr lang="en-US" altLang="zh-TW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–any method that isn’t private, static, or final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invoke-direct </a:t>
            </a:r>
            <a:r>
              <a:rPr lang="en-US" altLang="zh-TW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–any method that is 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private</a:t>
            </a:r>
            <a:endParaRPr lang="en-US" altLang="zh-TW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invoke-super </a:t>
            </a:r>
            <a:r>
              <a:rPr lang="en-US" altLang="zh-TW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–any </a:t>
            </a:r>
            <a:r>
              <a:rPr lang="en-US" altLang="zh-TW" sz="2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superclassesvirtual</a:t>
            </a:r>
            <a:r>
              <a:rPr lang="en-US" altLang="zh-TW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method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Invoke-interface </a:t>
            </a:r>
            <a:r>
              <a:rPr lang="en-US" altLang="zh-TW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–invoke an interface 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method</a:t>
            </a:r>
          </a:p>
          <a:p>
            <a:pPr algn="l"/>
            <a:endParaRPr lang="en-US" altLang="zh-TW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move-result:</a:t>
            </a:r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取回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return</a:t>
            </a:r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結果</a:t>
            </a:r>
            <a:endParaRPr lang="en-US" altLang="zh-TW" sz="28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31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DalvikByteCode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US" altLang="zh-TW" sz="3900" b="1" dirty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</a:t>
            </a:r>
            <a:r>
              <a:rPr lang="en-US" altLang="zh-TW" sz="3900" b="1" dirty="0" err="1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Ex:foo</a:t>
            </a:r>
            <a:r>
              <a:rPr lang="en-US" altLang="zh-TW" sz="3900" b="1" dirty="0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</a:t>
            </a:r>
            <a:r>
              <a:rPr lang="en-US" altLang="zh-TW" sz="3900" b="1" dirty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()V</a:t>
            </a:r>
            <a:endParaRPr lang="en-US" altLang="zh-TW" sz="3900" dirty="0">
              <a:solidFill>
                <a:srgbClr val="333333"/>
              </a:solidFill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3900" b="1" dirty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</a:t>
            </a:r>
            <a:r>
              <a:rPr lang="en-US" altLang="zh-TW" sz="3900" b="1" dirty="0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void </a:t>
            </a:r>
            <a:r>
              <a:rPr lang="en-US" altLang="zh-TW" sz="3900" b="1" dirty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foo()</a:t>
            </a:r>
            <a:r>
              <a:rPr lang="zh-TW" altLang="en-US" sz="3900" b="1" dirty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。</a:t>
            </a:r>
            <a:endParaRPr lang="en-US" altLang="zh-TW" sz="3900" dirty="0">
              <a:solidFill>
                <a:srgbClr val="333333"/>
              </a:solidFill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3900" b="1" dirty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</a:t>
            </a:r>
            <a:r>
              <a:rPr lang="en-US" altLang="zh-TW" sz="3900" b="1" dirty="0" err="1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EX:foo</a:t>
            </a:r>
            <a:r>
              <a:rPr lang="en-US" altLang="zh-TW" sz="3900" b="1" dirty="0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</a:t>
            </a:r>
            <a:r>
              <a:rPr lang="en-US" altLang="zh-TW" sz="3900" b="1" dirty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(III)Z</a:t>
            </a:r>
            <a:endParaRPr lang="en-US" altLang="zh-TW" sz="3900" dirty="0">
              <a:solidFill>
                <a:srgbClr val="333333"/>
              </a:solidFill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3900" b="1" dirty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</a:t>
            </a:r>
            <a:r>
              <a:rPr lang="en-US" altLang="zh-TW" sz="3900" b="1" dirty="0" err="1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boolean</a:t>
            </a:r>
            <a:r>
              <a:rPr lang="en-US" altLang="zh-TW" sz="3900" b="1" dirty="0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</a:t>
            </a:r>
            <a:r>
              <a:rPr lang="en-US" altLang="zh-TW" sz="3900" b="1" dirty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foo(</a:t>
            </a:r>
            <a:r>
              <a:rPr lang="en-US" altLang="zh-TW" sz="3900" b="1" dirty="0" err="1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int</a:t>
            </a:r>
            <a:r>
              <a:rPr lang="en-US" altLang="zh-TW" sz="3900" b="1" dirty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, </a:t>
            </a:r>
            <a:r>
              <a:rPr lang="en-US" altLang="zh-TW" sz="3900" b="1" dirty="0" err="1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int</a:t>
            </a:r>
            <a:r>
              <a:rPr lang="en-US" altLang="zh-TW" sz="3900" b="1" dirty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, </a:t>
            </a:r>
            <a:r>
              <a:rPr lang="en-US" altLang="zh-TW" sz="3900" b="1" dirty="0" err="1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int</a:t>
            </a:r>
            <a:r>
              <a:rPr lang="en-US" altLang="zh-TW" sz="3900" b="1" dirty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)</a:t>
            </a:r>
            <a:r>
              <a:rPr lang="zh-TW" altLang="en-US" sz="3900" b="1" dirty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。</a:t>
            </a:r>
            <a:endParaRPr lang="en-US" altLang="zh-TW" sz="3900" dirty="0">
              <a:solidFill>
                <a:srgbClr val="333333"/>
              </a:solidFill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3900" b="1" dirty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</a:t>
            </a:r>
            <a:r>
              <a:rPr lang="en-US" altLang="zh-TW" sz="3900" b="1" dirty="0" err="1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EX:foo</a:t>
            </a:r>
            <a:r>
              <a:rPr lang="en-US" altLang="zh-TW" sz="3900" b="1" dirty="0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(Z[I[</a:t>
            </a:r>
            <a:r>
              <a:rPr lang="en-US" altLang="zh-TW" sz="3900" b="1" dirty="0" err="1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ILjava</a:t>
            </a:r>
            <a:r>
              <a:rPr lang="en-US" altLang="zh-TW" sz="3900" b="1" dirty="0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</a:t>
            </a:r>
            <a:r>
              <a:rPr lang="en-US" altLang="zh-TW" sz="3900" b="1" dirty="0" err="1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lang</a:t>
            </a:r>
            <a:r>
              <a:rPr lang="en-US" altLang="zh-TW" sz="3900" b="1" dirty="0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</a:t>
            </a:r>
            <a:r>
              <a:rPr lang="en-US" altLang="zh-TW" sz="3900" b="1" dirty="0" err="1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String;J</a:t>
            </a:r>
            <a:r>
              <a:rPr lang="en-US" altLang="zh-TW" sz="3900" b="1" dirty="0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)</a:t>
            </a:r>
            <a:r>
              <a:rPr lang="en-US" altLang="zh-TW" sz="3900" b="1" dirty="0" err="1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Ljava</a:t>
            </a:r>
            <a:r>
              <a:rPr lang="en-US" altLang="zh-TW" sz="3900" b="1" dirty="0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</a:t>
            </a:r>
            <a:r>
              <a:rPr lang="en-US" altLang="zh-TW" sz="3900" b="1" dirty="0" err="1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lang</a:t>
            </a:r>
            <a:r>
              <a:rPr lang="en-US" altLang="zh-TW" sz="3900" b="1" dirty="0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/String</a:t>
            </a:r>
            <a:endParaRPr lang="en-US" altLang="zh-TW" sz="3900" dirty="0">
              <a:solidFill>
                <a:srgbClr val="333333"/>
              </a:solidFill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3900" b="1" dirty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</a:t>
            </a:r>
            <a:r>
              <a:rPr lang="en-US" altLang="zh-TW" sz="3900" b="1" dirty="0" smtClean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String </a:t>
            </a:r>
            <a:r>
              <a:rPr lang="en-US" altLang="zh-TW" sz="3900" b="1" dirty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foo (</a:t>
            </a:r>
            <a:r>
              <a:rPr lang="en-US" altLang="zh-TW" sz="3900" b="1" dirty="0" err="1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boolean</a:t>
            </a:r>
            <a:r>
              <a:rPr lang="en-US" altLang="zh-TW" sz="3900" b="1" dirty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, </a:t>
            </a:r>
            <a:r>
              <a:rPr lang="en-US" altLang="zh-TW" sz="3900" b="1" dirty="0" err="1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int</a:t>
            </a:r>
            <a:r>
              <a:rPr lang="en-US" altLang="zh-TW" sz="3900" b="1" dirty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[], </a:t>
            </a:r>
            <a:r>
              <a:rPr lang="en-US" altLang="zh-TW" sz="3900" b="1" dirty="0" err="1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int</a:t>
            </a:r>
            <a:r>
              <a:rPr lang="en-US" altLang="zh-TW" sz="3900" b="1" dirty="0">
                <a:solidFill>
                  <a:srgbClr val="333333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[], String, long)</a:t>
            </a:r>
            <a:r>
              <a:rPr lang="en-US" altLang="zh-TW" sz="3900" b="1" dirty="0">
                <a:solidFill>
                  <a:srgbClr val="333333"/>
                </a:solidFill>
                <a:latin typeface="Hiragino Sans GB"/>
              </a:rPr>
              <a:t> </a:t>
            </a:r>
            <a:endParaRPr lang="zh-TW" altLang="en-US" sz="3900" dirty="0">
              <a:solidFill>
                <a:srgbClr val="333333"/>
              </a:solidFill>
              <a:latin typeface="Hiragino Sans GB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501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DalvikByteCode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Register 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inside Method:</a:t>
            </a:r>
          </a:p>
          <a:p>
            <a:pPr algn="l"/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.registers-&gt;Total 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number of register</a:t>
            </a:r>
          </a:p>
          <a:p>
            <a:pPr algn="l"/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.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locals 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-&gt;Total 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minus method parameter 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registers(v0,v1,v1….)</a:t>
            </a:r>
            <a:endParaRPr lang="en-US" altLang="zh-TW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endParaRPr lang="en-US" altLang="zh-TW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Register 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Naming Convention:</a:t>
            </a:r>
          </a:p>
          <a:p>
            <a:pPr algn="l"/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方法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一開始需要指定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register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數量</a:t>
            </a:r>
          </a:p>
          <a:p>
            <a:pPr algn="l"/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以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v0 v1 v2 … 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來暫存資料（</a:t>
            </a:r>
            <a:r>
              <a:rPr lang="en-US" altLang="zh-TW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vn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：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local register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）</a:t>
            </a:r>
          </a:p>
          <a:p>
            <a:pPr algn="l"/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P1-&gt;First 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Parameter in method, p2 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-&gt;second </a:t>
            </a:r>
            <a:r>
              <a:rPr lang="en-US" altLang="zh-TW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param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, p3 …</a:t>
            </a:r>
          </a:p>
          <a:p>
            <a:pPr algn="l"/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p0 -&gt;implicit 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“this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”</a:t>
            </a:r>
            <a:r>
              <a:rPr lang="zh-CN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在非</a:t>
            </a:r>
            <a:r>
              <a:rPr lang="en-US" altLang="zh-CN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static</a:t>
            </a:r>
            <a:r>
              <a:rPr lang="zh-CN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函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數</a:t>
            </a:r>
            <a:r>
              <a:rPr lang="zh-CN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中</a:t>
            </a:r>
            <a:r>
              <a:rPr lang="zh-CN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，</a:t>
            </a:r>
            <a:r>
              <a:rPr lang="en-US" altLang="zh-CN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p0</a:t>
            </a:r>
            <a:r>
              <a:rPr lang="zh-CN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代指“</a:t>
            </a:r>
            <a:r>
              <a:rPr lang="en-US" altLang="zh-CN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this</a:t>
            </a:r>
            <a:r>
              <a:rPr lang="en-US" altLang="zh-CN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”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，</a:t>
            </a:r>
            <a:r>
              <a:rPr lang="zh-CN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而</a:t>
            </a:r>
            <a:r>
              <a:rPr lang="zh-CN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在</a:t>
            </a:r>
            <a:r>
              <a:rPr lang="en-US" altLang="zh-CN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static</a:t>
            </a:r>
            <a:r>
              <a:rPr lang="zh-CN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函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數</a:t>
            </a:r>
            <a:r>
              <a:rPr lang="zh-CN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中</a:t>
            </a:r>
            <a:r>
              <a:rPr lang="en-US" altLang="zh-CN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p0</a:t>
            </a:r>
            <a:r>
              <a:rPr lang="zh-CN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才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對應</a:t>
            </a:r>
            <a:r>
              <a:rPr lang="zh-CN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第一个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參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數</a:t>
            </a:r>
            <a:r>
              <a:rPr lang="zh-CN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（因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為</a:t>
            </a:r>
            <a:r>
              <a:rPr lang="en-US" altLang="zh-CN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Java</a:t>
            </a:r>
            <a:r>
              <a:rPr lang="zh-CN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的</a:t>
            </a:r>
            <a:r>
              <a:rPr lang="en-US" altLang="zh-CN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static</a:t>
            </a:r>
            <a:r>
              <a:rPr lang="zh-CN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方法</a:t>
            </a:r>
            <a:r>
              <a:rPr lang="zh-CN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中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沒</a:t>
            </a:r>
            <a:r>
              <a:rPr lang="zh-CN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有</a:t>
            </a:r>
            <a:r>
              <a:rPr lang="en-US" altLang="zh-CN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this</a:t>
            </a:r>
            <a:r>
              <a:rPr lang="zh-CN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方法）</a:t>
            </a:r>
            <a:endParaRPr lang="en-US" altLang="zh-TW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注意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：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Long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和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Double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因為是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64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位元，需要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2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個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register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15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DalvikByteCode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6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const</a:t>
            </a:r>
            <a:r>
              <a:rPr lang="en-US" altLang="zh-TW" sz="36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/4 </a:t>
            </a:r>
            <a:r>
              <a:rPr lang="en-US" altLang="zh-TW" sz="3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vx</a:t>
            </a:r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 xxx,lit4:Puts </a:t>
            </a:r>
            <a:r>
              <a:rPr lang="en-US" altLang="zh-TW" sz="36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the 4 bit constant into </a:t>
            </a:r>
            <a:r>
              <a:rPr lang="en-US" altLang="zh-TW" sz="3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vx</a:t>
            </a:r>
            <a:endParaRPr lang="en-US" altLang="zh-TW" sz="36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3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const</a:t>
            </a:r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/16 </a:t>
            </a:r>
            <a:r>
              <a:rPr lang="en-US" altLang="zh-TW" sz="3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vx</a:t>
            </a:r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xxx,lit16:Puts </a:t>
            </a:r>
            <a:r>
              <a:rPr lang="en-US" altLang="zh-TW" sz="36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the 16 bit constant into </a:t>
            </a:r>
            <a:r>
              <a:rPr lang="en-US" altLang="zh-TW" sz="3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vx</a:t>
            </a:r>
            <a:endParaRPr lang="en-US" altLang="zh-TW" sz="36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3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const</a:t>
            </a:r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</a:t>
            </a:r>
            <a:r>
              <a:rPr lang="en-US" altLang="zh-TW" sz="3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vx</a:t>
            </a:r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xxx, lit32:</a:t>
            </a:r>
            <a:r>
              <a:rPr lang="en-US" altLang="zh-TW" sz="36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Puts the integer constant into </a:t>
            </a:r>
            <a:r>
              <a:rPr lang="en-US" altLang="zh-TW" sz="3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vx</a:t>
            </a:r>
            <a:endParaRPr lang="en-US" altLang="zh-TW" sz="36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endParaRPr lang="zh-TW" altLang="en-US" sz="36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35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DalvikByteCode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altLang="zh-TW" sz="32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goto</a:t>
            </a:r>
            <a:r>
              <a:rPr lang="en-US" altLang="zh-TW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</a:t>
            </a:r>
            <a:r>
              <a:rPr lang="en-US" altLang="zh-TW" sz="32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target:</a:t>
            </a:r>
            <a:r>
              <a:rPr lang="en-US" altLang="zh-TW" sz="32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Unconditional</a:t>
            </a:r>
            <a:r>
              <a:rPr lang="en-US" altLang="zh-TW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jump by short offset</a:t>
            </a:r>
            <a:r>
              <a:rPr lang="en-US" altLang="zh-TW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</a:t>
            </a:r>
          </a:p>
          <a:p>
            <a:pPr algn="l"/>
            <a:endParaRPr lang="en-US" altLang="zh-TW" sz="32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if-</a:t>
            </a:r>
            <a:r>
              <a:rPr lang="en-US" altLang="zh-TW" sz="32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eq</a:t>
            </a:r>
            <a:r>
              <a:rPr lang="en-US" altLang="zh-TW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</a:t>
            </a:r>
            <a:r>
              <a:rPr lang="en-US" altLang="zh-TW" sz="32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vx,vy,target:Jumps</a:t>
            </a:r>
            <a:r>
              <a:rPr lang="en-US" altLang="zh-TW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</a:t>
            </a:r>
            <a:r>
              <a:rPr lang="en-US" altLang="zh-TW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to target if </a:t>
            </a:r>
            <a:r>
              <a:rPr lang="en-US" altLang="zh-TW" sz="32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vx</a:t>
            </a:r>
            <a:r>
              <a:rPr lang="en-US" altLang="zh-TW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==vy</a:t>
            </a:r>
            <a:r>
              <a:rPr lang="en-US" altLang="zh-TW" sz="3200" baseline="300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2</a:t>
            </a:r>
            <a:r>
              <a:rPr lang="en-US" altLang="zh-TW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. </a:t>
            </a:r>
            <a:r>
              <a:rPr lang="en-US" altLang="zh-TW" sz="32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vx</a:t>
            </a:r>
            <a:r>
              <a:rPr lang="en-US" altLang="zh-TW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and </a:t>
            </a:r>
            <a:r>
              <a:rPr lang="en-US" altLang="zh-TW" sz="32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vy</a:t>
            </a:r>
            <a:r>
              <a:rPr lang="en-US" altLang="zh-TW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are integer values</a:t>
            </a:r>
            <a:r>
              <a:rPr lang="en-US" altLang="zh-TW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.</a:t>
            </a:r>
          </a:p>
          <a:p>
            <a:pPr algn="l"/>
            <a:r>
              <a:rPr lang="en-US" altLang="zh-TW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if-ne </a:t>
            </a:r>
            <a:r>
              <a:rPr lang="en-US" altLang="zh-TW" sz="32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vx,vy,target:</a:t>
            </a:r>
            <a:r>
              <a:rPr lang="en-US" altLang="zh-TW" sz="32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Jumps</a:t>
            </a:r>
            <a:r>
              <a:rPr lang="en-US" altLang="zh-TW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to target if </a:t>
            </a:r>
            <a:r>
              <a:rPr lang="en-US" altLang="zh-TW" sz="32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vx</a:t>
            </a:r>
            <a:r>
              <a:rPr lang="en-US" altLang="zh-TW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!=vy</a:t>
            </a:r>
            <a:r>
              <a:rPr lang="en-US" altLang="zh-TW" sz="3200" baseline="300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2</a:t>
            </a:r>
            <a:r>
              <a:rPr lang="en-US" altLang="zh-TW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. </a:t>
            </a:r>
            <a:r>
              <a:rPr lang="en-US" altLang="zh-TW" sz="32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vx</a:t>
            </a:r>
            <a:r>
              <a:rPr lang="en-US" altLang="zh-TW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and </a:t>
            </a:r>
            <a:r>
              <a:rPr lang="en-US" altLang="zh-TW" sz="32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vy</a:t>
            </a:r>
            <a:r>
              <a:rPr lang="en-US" altLang="zh-TW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are integer values</a:t>
            </a:r>
            <a:r>
              <a:rPr lang="en-US" altLang="zh-TW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.</a:t>
            </a:r>
          </a:p>
          <a:p>
            <a:pPr algn="l"/>
            <a:r>
              <a:rPr lang="en-US" altLang="zh-TW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……     </a:t>
            </a:r>
          </a:p>
          <a:p>
            <a:pPr algn="l"/>
            <a:r>
              <a:rPr lang="en-US" altLang="zh-TW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More:</a:t>
            </a:r>
          </a:p>
          <a:p>
            <a:pPr algn="l"/>
            <a:r>
              <a:rPr lang="en-US" altLang="zh-TW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http</a:t>
            </a:r>
            <a:r>
              <a:rPr lang="en-US" altLang="zh-TW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://pallergabor.uw.hu/androidblog/dalvik_opcodes.html</a:t>
            </a:r>
            <a:endParaRPr lang="en-US" altLang="zh-TW" sz="32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endParaRPr lang="zh-TW" altLang="en-US" sz="36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6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6591" y="184110"/>
            <a:ext cx="10972800" cy="1143000"/>
          </a:xfrm>
        </p:spPr>
        <p:txBody>
          <a:bodyPr/>
          <a:lstStyle/>
          <a:p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DalvikByteCode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64751" y="2477007"/>
            <a:ext cx="387958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// Java</a:t>
            </a:r>
            <a:endParaRPr lang="en-US" altLang="zh-TW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800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int</a:t>
            </a:r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</a:t>
            </a:r>
            <a:r>
              <a:rPr lang="en-US" altLang="zh-TW" sz="2800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addTwo</a:t>
            </a:r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</a:t>
            </a:r>
            <a:r>
              <a:rPr lang="en-US" altLang="zh-TW" sz="2800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int</a:t>
            </a:r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</a:t>
            </a:r>
            <a:r>
              <a:rPr lang="en-US" altLang="zh-TW" sz="2800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</a:t>
            </a:r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, </a:t>
            </a:r>
            <a:r>
              <a:rPr lang="en-US" altLang="zh-TW" sz="2800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int</a:t>
            </a:r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j) {</a:t>
            </a:r>
            <a:endParaRPr lang="en-US" altLang="zh-TW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 return </a:t>
            </a:r>
            <a:r>
              <a:rPr lang="en-US" altLang="zh-TW" sz="2800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</a:t>
            </a:r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+ j;</a:t>
            </a:r>
            <a:endParaRPr lang="en-US" altLang="zh-TW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}</a:t>
            </a:r>
            <a:endParaRPr lang="en-US" altLang="zh-TW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34494" y="2477007"/>
            <a:ext cx="476518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// DEX </a:t>
            </a:r>
            <a:r>
              <a:rPr lang="en-US" altLang="zh-TW" sz="2800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Bytecode</a:t>
            </a:r>
            <a:endParaRPr lang="en-US" altLang="zh-TW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.method </a:t>
            </a:r>
            <a:r>
              <a:rPr lang="en-US" altLang="zh-TW" sz="2800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addTwo</a:t>
            </a:r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(II)I</a:t>
            </a:r>
            <a:endParaRPr lang="en-US" altLang="zh-TW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   .registers </a:t>
            </a:r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4</a:t>
            </a:r>
            <a:endParaRPr lang="en-US" altLang="zh-TW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   .parameter "</a:t>
            </a:r>
            <a:r>
              <a:rPr lang="en-US" altLang="zh-TW" sz="2800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</a:t>
            </a:r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"</a:t>
            </a:r>
            <a:endParaRPr lang="en-US" altLang="zh-TW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   .parameter "j"</a:t>
            </a:r>
            <a:endParaRPr lang="en-US" altLang="zh-TW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   .prologue</a:t>
            </a:r>
            <a:endParaRPr lang="en-US" altLang="zh-TW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   .line 386</a:t>
            </a:r>
            <a:endParaRPr lang="en-US" altLang="zh-TW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   add-</a:t>
            </a:r>
            <a:r>
              <a:rPr lang="en-US" altLang="zh-TW" sz="2800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int</a:t>
            </a:r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v0, p1, p2</a:t>
            </a:r>
            <a:endParaRPr lang="en-US" altLang="zh-TW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   return v0</a:t>
            </a:r>
            <a:endParaRPr lang="en-US" altLang="zh-TW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8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.end method</a:t>
            </a:r>
            <a:endParaRPr lang="en-US" altLang="zh-TW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64751" y="1497495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Method:</a:t>
            </a:r>
            <a:endParaRPr lang="zh-TW" altLang="en-US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14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DalvikByteCode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988841"/>
            <a:ext cx="4271493" cy="4137324"/>
          </a:xfrm>
        </p:spPr>
        <p:txBody>
          <a:bodyPr>
            <a:normAutofit fontScale="62500" lnSpcReduction="20000"/>
          </a:bodyPr>
          <a:lstStyle/>
          <a:p>
            <a:pPr algn="l" fontAlgn="base"/>
            <a:r>
              <a:rPr lang="en-US" altLang="zh-TW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// Java</a:t>
            </a:r>
            <a:endParaRPr lang="en-US" altLang="zh-TW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 fontAlgn="base"/>
            <a:r>
              <a:rPr lang="en-US" altLang="zh-TW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int</a:t>
            </a:r>
            <a:r>
              <a:rPr lang="en-US" altLang="zh-TW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add12and13() </a:t>
            </a:r>
            <a:r>
              <a:rPr lang="en-US" altLang="zh-TW" b="1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{                                            </a:t>
            </a:r>
            <a:endParaRPr lang="en-US" altLang="zh-TW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 fontAlgn="base"/>
            <a:r>
              <a:rPr lang="en-US" altLang="zh-TW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 return </a:t>
            </a:r>
            <a:r>
              <a:rPr lang="en-US" altLang="zh-TW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addTwo</a:t>
            </a:r>
            <a:r>
              <a:rPr lang="en-US" altLang="zh-TW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(12, 13);</a:t>
            </a:r>
            <a:endParaRPr lang="en-US" altLang="zh-TW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 fontAlgn="base"/>
            <a:r>
              <a:rPr lang="en-US" altLang="zh-TW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}</a:t>
            </a:r>
            <a:endParaRPr lang="en-US" altLang="zh-TW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 fontAlgn="base"/>
            <a:r>
              <a:rPr lang="en-US" altLang="zh-TW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int</a:t>
            </a:r>
            <a:r>
              <a:rPr lang="en-US" altLang="zh-TW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</a:t>
            </a:r>
            <a:r>
              <a:rPr lang="en-US" altLang="zh-TW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addTwo</a:t>
            </a:r>
            <a:r>
              <a:rPr lang="en-US" altLang="zh-TW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</a:t>
            </a:r>
            <a:r>
              <a:rPr lang="en-US" altLang="zh-TW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int</a:t>
            </a:r>
            <a:r>
              <a:rPr lang="en-US" altLang="zh-TW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x, </a:t>
            </a:r>
            <a:r>
              <a:rPr lang="en-US" altLang="zh-TW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int</a:t>
            </a:r>
            <a:r>
              <a:rPr lang="en-US" altLang="zh-TW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y)</a:t>
            </a:r>
            <a:endParaRPr lang="en-US" altLang="zh-TW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 fontAlgn="base"/>
            <a:r>
              <a:rPr lang="en-US" altLang="zh-TW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{</a:t>
            </a:r>
            <a:endParaRPr lang="en-US" altLang="zh-TW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 fontAlgn="base"/>
            <a:r>
              <a:rPr lang="en-US" altLang="zh-TW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 return x + y;</a:t>
            </a:r>
            <a:endParaRPr lang="en-US" altLang="zh-TW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 fontAlgn="base"/>
            <a:r>
              <a:rPr lang="en-US" altLang="zh-TW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}</a:t>
            </a:r>
            <a:endParaRPr lang="en-US" altLang="zh-TW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353060" y="2180074"/>
            <a:ext cx="79806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20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// DEX </a:t>
            </a:r>
            <a:r>
              <a:rPr lang="en-US" altLang="zh-TW" sz="2000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Bytecode</a:t>
            </a:r>
            <a:endParaRPr lang="en-US" altLang="zh-TW" sz="20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0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.method add12and13()I</a:t>
            </a:r>
            <a:endParaRPr lang="en-US" altLang="zh-TW" sz="20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0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   .registers 3</a:t>
            </a:r>
            <a:endParaRPr lang="en-US" altLang="zh-TW" sz="20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0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   .prologue</a:t>
            </a:r>
            <a:endParaRPr lang="en-US" altLang="zh-TW" sz="20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0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   .line 427</a:t>
            </a:r>
            <a:endParaRPr lang="en-US" altLang="zh-TW" sz="20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0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   </a:t>
            </a:r>
            <a:r>
              <a:rPr lang="en-US" altLang="zh-TW" sz="2000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const</a:t>
            </a:r>
            <a:r>
              <a:rPr lang="en-US" altLang="zh-TW" sz="20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/16 v0, 0xc</a:t>
            </a:r>
            <a:endParaRPr lang="en-US" altLang="zh-TW" sz="20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0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   </a:t>
            </a:r>
            <a:r>
              <a:rPr lang="en-US" altLang="zh-TW" sz="2000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const</a:t>
            </a:r>
            <a:r>
              <a:rPr lang="en-US" altLang="zh-TW" sz="20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/16 v1, 0xd</a:t>
            </a:r>
            <a:endParaRPr lang="en-US" altLang="zh-TW" sz="20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0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   invoke-virtual {p0, v0, v1}, </a:t>
            </a:r>
            <a:r>
              <a:rPr lang="en-US" altLang="zh-TW" sz="2000" b="1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Lcom</a:t>
            </a:r>
            <a:r>
              <a:rPr lang="en-US" altLang="zh-TW" sz="2000" b="1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/java/test/Section;-&gt;</a:t>
            </a:r>
            <a:r>
              <a:rPr lang="en-US" altLang="zh-TW" sz="2000" b="1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addTwo</a:t>
            </a:r>
            <a:r>
              <a:rPr lang="en-US" altLang="zh-TW" sz="20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(II)I</a:t>
            </a:r>
            <a:endParaRPr lang="en-US" altLang="zh-TW" sz="20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0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   move-result v0</a:t>
            </a:r>
            <a:endParaRPr lang="en-US" altLang="zh-TW" sz="20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fontAlgn="base"/>
            <a:r>
              <a:rPr lang="en-US" altLang="zh-TW" sz="20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    return v0</a:t>
            </a:r>
            <a:endParaRPr lang="en-US" altLang="zh-TW" sz="20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09600" y="1304310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Method:</a:t>
            </a:r>
            <a:endParaRPr lang="zh-TW" altLang="en-US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39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933" y="19484"/>
            <a:ext cx="10972800" cy="1143000"/>
          </a:xfrm>
        </p:spPr>
        <p:txBody>
          <a:bodyPr/>
          <a:lstStyle/>
          <a:p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DalvikByteCode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9" y="1973914"/>
            <a:ext cx="9450871" cy="468745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107584" y="1253439"/>
            <a:ext cx="1388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Class:</a:t>
            </a:r>
            <a:endParaRPr lang="zh-TW" altLang="en-US" sz="32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77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DalvikByteCode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752304" y="1727775"/>
            <a:ext cx="6612835" cy="4429927"/>
          </a:xfrm>
        </p:spPr>
        <p:txBody>
          <a:bodyPr>
            <a:noAutofit/>
          </a:bodyPr>
          <a:lstStyle/>
          <a:p>
            <a:pPr algn="l"/>
            <a:r>
              <a:rPr lang="en-US" altLang="zh-TW" sz="2400" b="1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// DEX </a:t>
            </a:r>
            <a:r>
              <a:rPr lang="en-US" altLang="zh-TW" sz="2400" b="1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Bytecode</a:t>
            </a:r>
            <a:endParaRPr lang="en-US" altLang="zh-TW" sz="24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1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1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] .class public 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Lcom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disney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/WMW/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WMWActivity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; </a:t>
            </a:r>
          </a:p>
          <a:p>
            <a:pPr algn="l"/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 2] .super 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Lcom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disney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/common/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BaseActivity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;</a:t>
            </a:r>
          </a:p>
          <a:p>
            <a:pPr algn="l"/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 3] .source "WMWActivity.java"</a:t>
            </a:r>
          </a:p>
          <a:p>
            <a:pPr algn="l"/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 4]</a:t>
            </a:r>
          </a:p>
          <a:p>
            <a:pPr algn="l"/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 5] # interfaces</a:t>
            </a:r>
          </a:p>
          <a:p>
            <a:pPr algn="l"/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 6] .implements 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Lcom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burstly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/lib/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ui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IBurstlyAdListener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;</a:t>
            </a:r>
          </a:p>
          <a:p>
            <a:pPr algn="l"/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 7]</a:t>
            </a:r>
          </a:p>
          <a:p>
            <a:pPr algn="l"/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 8] # annotations</a:t>
            </a:r>
          </a:p>
          <a:p>
            <a:pPr algn="l"/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 9] .annotation system 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Ldalvik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/annotation/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MemberClasses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;</a:t>
            </a:r>
          </a:p>
          <a:p>
            <a:pPr algn="l"/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10]     value = {</a:t>
            </a:r>
          </a:p>
          <a:p>
            <a:pPr algn="l"/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11]        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Lcom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disney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/WMW/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WMWActivity$MessageHandler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;,</a:t>
            </a:r>
          </a:p>
          <a:p>
            <a:pPr algn="l"/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12]        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Lcom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disney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/WMW/</a:t>
            </a:r>
            <a:r>
              <a:rPr lang="en-US" altLang="zh-TW" sz="1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WMWActivity$FinishActivityArgs</a:t>
            </a:r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;</a:t>
            </a:r>
          </a:p>
          <a:p>
            <a:pPr algn="l"/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13]    }</a:t>
            </a:r>
          </a:p>
          <a:p>
            <a:pPr algn="l"/>
            <a:r>
              <a:rPr lang="en-US" altLang="zh-TW" sz="1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14] .end annotation</a:t>
            </a:r>
            <a:endParaRPr lang="zh-TW" altLang="en-US" sz="1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471" y="787632"/>
            <a:ext cx="1388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prstClr val="black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Class: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0" y="1524542"/>
            <a:ext cx="404396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//Java</a:t>
            </a:r>
          </a:p>
          <a:p>
            <a:r>
              <a:rPr lang="en-US" altLang="zh-TW" b="1" dirty="0" smtClean="0"/>
              <a:t>class</a:t>
            </a:r>
            <a:r>
              <a:rPr lang="en-US" altLang="zh-TW" dirty="0"/>
              <a:t> </a:t>
            </a:r>
            <a:r>
              <a:rPr lang="en-US" altLang="zh-TW" dirty="0" err="1"/>
              <a:t>WMWActivity</a:t>
            </a:r>
            <a:r>
              <a:rPr lang="en-US" altLang="zh-TW" dirty="0"/>
              <a:t> </a:t>
            </a:r>
            <a:r>
              <a:rPr lang="en-US" altLang="zh-TW" b="1" dirty="0"/>
              <a:t>extends</a:t>
            </a:r>
            <a:r>
              <a:rPr lang="en-US" altLang="zh-TW" dirty="0"/>
              <a:t> </a:t>
            </a:r>
            <a:r>
              <a:rPr lang="en-US" altLang="zh-TW" dirty="0" err="1"/>
              <a:t>BaseActivity</a:t>
            </a:r>
            <a:r>
              <a:rPr lang="en-US" altLang="zh-TW" dirty="0"/>
              <a:t> </a:t>
            </a:r>
            <a:r>
              <a:rPr lang="en-US" altLang="zh-TW" b="1" dirty="0"/>
              <a:t>implements</a:t>
            </a:r>
            <a:r>
              <a:rPr lang="en-US" altLang="zh-TW" dirty="0"/>
              <a:t> </a:t>
            </a:r>
            <a:r>
              <a:rPr lang="en-US" altLang="zh-TW" dirty="0" err="1"/>
              <a:t>IBurstlyAdListener</a:t>
            </a:r>
            <a:r>
              <a:rPr lang="en-US" altLang="zh-TW" dirty="0"/>
              <a:t>{  </a:t>
            </a:r>
          </a:p>
          <a:p>
            <a:r>
              <a:rPr lang="en-US" altLang="zh-TW" dirty="0"/>
              <a:t>    //...  </a:t>
            </a:r>
          </a:p>
          <a:p>
            <a:r>
              <a:rPr lang="en-US" altLang="zh-TW" dirty="0"/>
              <a:t>    </a:t>
            </a:r>
            <a:r>
              <a:rPr lang="en-US" altLang="zh-TW" b="1" dirty="0"/>
              <a:t>class</a:t>
            </a:r>
            <a:r>
              <a:rPr lang="en-US" altLang="zh-TW" dirty="0"/>
              <a:t> </a:t>
            </a:r>
            <a:r>
              <a:rPr lang="en-US" altLang="zh-TW" dirty="0" err="1"/>
              <a:t>MessageHandler</a:t>
            </a:r>
            <a:r>
              <a:rPr lang="en-US" altLang="zh-TW" dirty="0"/>
              <a:t> {  </a:t>
            </a:r>
          </a:p>
          <a:p>
            <a:r>
              <a:rPr lang="en-US" altLang="zh-TW" dirty="0"/>
              <a:t>        //...  </a:t>
            </a:r>
          </a:p>
          <a:p>
            <a:r>
              <a:rPr lang="en-US" altLang="zh-TW" dirty="0"/>
              <a:t>    }  </a:t>
            </a:r>
          </a:p>
          <a:p>
            <a:r>
              <a:rPr lang="en-US" altLang="zh-TW" dirty="0"/>
              <a:t>    </a:t>
            </a:r>
            <a:r>
              <a:rPr lang="en-US" altLang="zh-TW" b="1" dirty="0"/>
              <a:t>class</a:t>
            </a:r>
            <a:r>
              <a:rPr lang="en-US" altLang="zh-TW" dirty="0"/>
              <a:t> </a:t>
            </a:r>
            <a:r>
              <a:rPr lang="en-US" altLang="zh-TW" dirty="0" err="1"/>
              <a:t>FinishActivityArgs</a:t>
            </a:r>
            <a:r>
              <a:rPr lang="en-US" altLang="zh-TW" dirty="0"/>
              <a:t>{  </a:t>
            </a:r>
          </a:p>
          <a:p>
            <a:r>
              <a:rPr lang="en-US" altLang="zh-TW" dirty="0"/>
              <a:t>        //...  </a:t>
            </a:r>
          </a:p>
          <a:p>
            <a:r>
              <a:rPr lang="en-US" altLang="zh-TW" dirty="0"/>
              <a:t>    }  </a:t>
            </a:r>
          </a:p>
          <a:p>
            <a:r>
              <a:rPr lang="en-US" altLang="zh-TW" dirty="0"/>
              <a:t>} </a:t>
            </a:r>
          </a:p>
        </p:txBody>
      </p:sp>
    </p:spTree>
    <p:extLst>
      <p:ext uri="{BB962C8B-B14F-4D97-AF65-F5344CB8AC3E}">
        <p14:creationId xmlns:p14="http://schemas.microsoft.com/office/powerpoint/2010/main" val="31381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FF0066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Dalvik</a:t>
            </a:r>
            <a:r>
              <a:rPr lang="zh-TW" altLang="en-US" sz="4800" dirty="0">
                <a:solidFill>
                  <a:srgbClr val="FF0066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虛擬器 與 </a:t>
            </a:r>
            <a:r>
              <a:rPr lang="en-US" altLang="zh-TW" sz="4800" dirty="0">
                <a:solidFill>
                  <a:srgbClr val="FF0066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Java</a:t>
            </a:r>
            <a:r>
              <a:rPr lang="zh-TW" altLang="en-US" sz="4800" dirty="0">
                <a:solidFill>
                  <a:srgbClr val="FF0066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虛擬器</a:t>
            </a:r>
            <a:r>
              <a:rPr lang="en-US" altLang="zh-TW" sz="4800" dirty="0">
                <a:solidFill>
                  <a:srgbClr val="FF0066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 </a:t>
            </a:r>
            <a:r>
              <a:rPr lang="zh-TW" altLang="en-US" sz="4800" dirty="0">
                <a:solidFill>
                  <a:srgbClr val="FF0066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分別</a:t>
            </a:r>
            <a:endParaRPr lang="zh-TW" altLang="en-US" dirty="0">
              <a:solidFill>
                <a:srgbClr val="FF0066"/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altLang="zh-TW" dirty="0" smtClean="0">
                <a:solidFill>
                  <a:srgbClr val="FF0000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1.</a:t>
            </a:r>
            <a:r>
              <a:rPr lang="en-US" altLang="zh-TW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java</a:t>
            </a:r>
            <a:r>
              <a:rPr lang="zh-TW" altLang="en-US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執行</a:t>
            </a:r>
            <a:r>
              <a:rPr lang="en-US" altLang="zh-TW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java byte code</a:t>
            </a:r>
            <a:r>
              <a:rPr lang="zh-TW" altLang="en-US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，</a:t>
            </a:r>
            <a:r>
              <a:rPr lang="en-US" altLang="zh-TW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Dalvik</a:t>
            </a:r>
            <a:r>
              <a:rPr lang="zh-TW" altLang="en-US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執行</a:t>
            </a:r>
            <a:r>
              <a:rPr lang="en-US" altLang="zh-TW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Dalvik byte code</a:t>
            </a:r>
          </a:p>
          <a:p>
            <a:pPr algn="l"/>
            <a:r>
              <a:rPr lang="en-US" altLang="zh-TW" dirty="0" smtClean="0">
                <a:solidFill>
                  <a:srgbClr val="FF0000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2.</a:t>
            </a:r>
            <a:r>
              <a:rPr lang="en-US" altLang="zh-TW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Dalvik</a:t>
            </a:r>
            <a:r>
              <a:rPr lang="zh-TW" altLang="en-US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可執行文件體積較小</a:t>
            </a:r>
            <a:r>
              <a:rPr lang="en-US" altLang="zh-TW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(</a:t>
            </a:r>
            <a:r>
              <a:rPr lang="zh-TW" altLang="en-US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將多個</a:t>
            </a:r>
            <a:r>
              <a:rPr lang="en-US" altLang="zh-TW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class</a:t>
            </a:r>
            <a:r>
              <a:rPr lang="zh-TW" altLang="en-US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檔整合成一個</a:t>
            </a:r>
            <a:r>
              <a:rPr lang="en-US" altLang="zh-TW" dirty="0" err="1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dex</a:t>
            </a:r>
            <a:r>
              <a:rPr lang="zh-TW" altLang="en-US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檔</a:t>
            </a:r>
            <a:r>
              <a:rPr lang="en-US" altLang="zh-TW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)</a:t>
            </a:r>
          </a:p>
          <a:p>
            <a:pPr algn="l"/>
            <a:r>
              <a:rPr lang="en-US" altLang="zh-TW" dirty="0" smtClean="0">
                <a:solidFill>
                  <a:srgbClr val="FF0000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3.</a:t>
            </a:r>
            <a:r>
              <a:rPr lang="en-US" altLang="zh-TW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java</a:t>
            </a:r>
            <a:r>
              <a:rPr lang="zh-TW" altLang="en-US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執行時需要頻繁的從</a:t>
            </a:r>
            <a:r>
              <a:rPr lang="en-US" altLang="zh-TW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stack</a:t>
            </a:r>
            <a:r>
              <a:rPr lang="zh-TW" altLang="en-US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上存取變數，</a:t>
            </a:r>
            <a:r>
              <a:rPr lang="en-US" altLang="zh-TW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Dalvik</a:t>
            </a:r>
            <a:r>
              <a:rPr lang="zh-TW" altLang="en-US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直接透過暫存器傳送</a:t>
            </a:r>
            <a:endParaRPr lang="en-US" altLang="zh-TW" dirty="0" smtClean="0"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  <a:p>
            <a:pPr algn="l"/>
            <a:endParaRPr lang="zh-TW" altLang="en-US" dirty="0"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84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99788"/>
            <a:ext cx="10972800" cy="1143000"/>
          </a:xfrm>
        </p:spPr>
        <p:txBody>
          <a:bodyPr/>
          <a:lstStyle/>
          <a:p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DalvikByteCode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342788"/>
            <a:ext cx="10972800" cy="510952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你不需要寫複雜的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Smali code: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只要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在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Eclipse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上寫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Android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程式碼，用呼叫的方式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call method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，確定他可以跑，把程式碼寫成方法（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method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），再用</a:t>
            </a:r>
            <a:r>
              <a:rPr lang="en-US" altLang="zh-TW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apktooldecompile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自己的</a:t>
            </a:r>
            <a:r>
              <a:rPr lang="en-US" altLang="zh-TW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apk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取得對應的</a:t>
            </a:r>
            <a:r>
              <a:rPr lang="en-US" altLang="zh-TW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smali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altLang="zh-TW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你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要很熟悉</a:t>
            </a:r>
            <a:r>
              <a:rPr lang="en-US" altLang="zh-TW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ByteCode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的基本型態才不會改錯，改錯了可能會造成無法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Compile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回去或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App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無法正常</a:t>
            </a: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運作</a:t>
            </a:r>
            <a:endParaRPr lang="en-US" altLang="zh-TW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如何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Check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自已有沒有改對？把你改過的</a:t>
            </a:r>
            <a:r>
              <a:rPr lang="en-US" altLang="zh-TW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apkdecompile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為</a:t>
            </a:r>
            <a:r>
              <a:rPr lang="en-US" altLang="zh-TW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Java Source Code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後就大致上知道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7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破解概念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2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86789" y="37854"/>
            <a:ext cx="10972800" cy="1143000"/>
          </a:xfrm>
        </p:spPr>
        <p:txBody>
          <a:bodyPr/>
          <a:lstStyle/>
          <a:p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破解概念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6535" y="1061562"/>
            <a:ext cx="10972800" cy="4137324"/>
          </a:xfrm>
        </p:spPr>
        <p:txBody>
          <a:bodyPr/>
          <a:lstStyle/>
          <a:p>
            <a:r>
              <a:rPr lang="zh-TW" altLang="en-US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通常</a:t>
            </a:r>
            <a:r>
              <a:rPr lang="en-US" altLang="zh-TW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App</a:t>
            </a:r>
            <a:r>
              <a:rPr lang="zh-TW" altLang="en-US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開發商會透過以下程式碼來確認</a:t>
            </a:r>
            <a:r>
              <a:rPr lang="en-US" altLang="zh-TW" sz="32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Apk</a:t>
            </a:r>
            <a:r>
              <a:rPr lang="zh-TW" altLang="en-US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是否有被</a:t>
            </a:r>
            <a:r>
              <a:rPr lang="zh-TW" altLang="en-US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改過</a:t>
            </a:r>
            <a:endParaRPr lang="zh-TW" altLang="en-US" sz="32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89" y="1762454"/>
            <a:ext cx="8841137" cy="20452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6535" y="4040414"/>
            <a:ext cx="10709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400" dirty="0">
              <a:solidFill>
                <a:srgbClr val="000000"/>
              </a:solidFill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任何</a:t>
            </a:r>
            <a:r>
              <a:rPr lang="zh-TW" altLang="en-US" sz="2400" dirty="0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一個上架的</a:t>
            </a:r>
            <a:r>
              <a:rPr lang="en-US" altLang="zh-TW" sz="2400" dirty="0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App</a:t>
            </a:r>
            <a:r>
              <a:rPr lang="zh-TW" altLang="en-US" sz="2400" dirty="0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都必須要</a:t>
            </a:r>
            <a:r>
              <a:rPr lang="en-US" altLang="zh-TW" sz="2400" dirty="0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sign</a:t>
            </a:r>
            <a:r>
              <a:rPr lang="zh-TW" altLang="en-US" sz="2400" dirty="0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過（算是</a:t>
            </a:r>
            <a:r>
              <a:rPr lang="en-US" altLang="zh-TW" sz="2400" dirty="0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app</a:t>
            </a:r>
            <a:r>
              <a:rPr lang="zh-TW" altLang="en-US" sz="2400" dirty="0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的命根子）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因為</a:t>
            </a:r>
            <a:r>
              <a:rPr lang="zh-TW" altLang="en-US" sz="2400" dirty="0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我們無法拿到他們</a:t>
            </a:r>
            <a:r>
              <a:rPr lang="en-US" altLang="zh-TW" sz="2400" dirty="0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signature</a:t>
            </a:r>
            <a:r>
              <a:rPr lang="zh-TW" altLang="en-US" sz="2400" dirty="0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的</a:t>
            </a:r>
            <a:r>
              <a:rPr lang="en-US" altLang="zh-TW" sz="2400" dirty="0" err="1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keystore</a:t>
            </a:r>
            <a:r>
              <a:rPr lang="zh-TW" altLang="en-US" sz="2400" dirty="0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，我們只能用自己所產生的</a:t>
            </a:r>
            <a:r>
              <a:rPr lang="en-US" altLang="zh-TW" sz="2400" dirty="0" err="1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keystore</a:t>
            </a:r>
            <a:r>
              <a:rPr lang="zh-TW" altLang="en-US" sz="2400" dirty="0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來</a:t>
            </a:r>
            <a:r>
              <a:rPr lang="en-US" altLang="zh-TW" sz="2400" dirty="0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sign</a:t>
            </a:r>
            <a:r>
              <a:rPr lang="zh-TW" altLang="en-US" sz="2400" dirty="0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並發佈</a:t>
            </a:r>
          </a:p>
        </p:txBody>
      </p:sp>
      <p:sp>
        <p:nvSpPr>
          <p:cNvPr id="7" name="矩形 6"/>
          <p:cNvSpPr/>
          <p:nvPr/>
        </p:nvSpPr>
        <p:spPr>
          <a:xfrm>
            <a:off x="636535" y="5157008"/>
            <a:ext cx="10237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4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以關鍵字「</a:t>
            </a:r>
            <a:r>
              <a:rPr lang="en-US" altLang="zh-TW" sz="24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signature</a:t>
            </a:r>
            <a:r>
              <a:rPr lang="zh-TW" altLang="en-US" sz="24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」搜尋</a:t>
            </a:r>
            <a:r>
              <a:rPr lang="en-US" altLang="zh-TW" sz="24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smali</a:t>
            </a:r>
            <a:r>
              <a:rPr lang="zh-TW" altLang="en-US" sz="24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目錄下的所有文字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搜尋結果過濾前幾行必須要有「</a:t>
            </a:r>
            <a:r>
              <a:rPr lang="en-US" altLang="zh-TW" sz="24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0x40</a:t>
            </a:r>
            <a:r>
              <a:rPr lang="zh-TW" altLang="en-US" sz="24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」（</a:t>
            </a:r>
            <a:r>
              <a:rPr lang="en-US" altLang="zh-TW" sz="24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64</a:t>
            </a:r>
            <a:r>
              <a:rPr lang="zh-TW" altLang="en-US" sz="24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的</a:t>
            </a:r>
            <a:r>
              <a:rPr lang="en-US" altLang="zh-TW" sz="24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16</a:t>
            </a:r>
            <a:r>
              <a:rPr lang="zh-TW" altLang="en-US" sz="24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進位</a:t>
            </a:r>
            <a:r>
              <a:rPr lang="zh-TW" altLang="en-US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）</a:t>
            </a:r>
            <a:endParaRPr lang="en-US" altLang="zh-TW" sz="24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   </a:t>
            </a:r>
            <a:r>
              <a:rPr lang="en-US" altLang="zh-TW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DalvikByteCode(16</a:t>
            </a:r>
            <a:r>
              <a:rPr lang="zh-TW" altLang="en-US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進位</a:t>
            </a:r>
            <a:r>
              <a:rPr lang="en-US" altLang="zh-TW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)-&gt;</a:t>
            </a:r>
            <a:r>
              <a:rPr lang="en-US" altLang="zh-TW" sz="24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JavaCode</a:t>
            </a:r>
            <a:r>
              <a:rPr lang="en-US" altLang="zh-TW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(10</a:t>
            </a:r>
            <a:r>
              <a:rPr lang="zh-TW" altLang="en-US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進位</a:t>
            </a:r>
            <a:r>
              <a:rPr lang="en-US" altLang="zh-TW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)</a:t>
            </a:r>
            <a:r>
              <a:rPr lang="zh-TW" altLang="en-US" sz="24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</a:t>
            </a:r>
            <a:endParaRPr lang="zh-TW" altLang="en-US" sz="24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97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6112" y="0"/>
            <a:ext cx="10972800" cy="1143000"/>
          </a:xfrm>
        </p:spPr>
        <p:txBody>
          <a:bodyPr/>
          <a:lstStyle/>
          <a:p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破解概念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5206" y="2554847"/>
            <a:ext cx="10972800" cy="5648996"/>
          </a:xfrm>
        </p:spPr>
        <p:txBody>
          <a:bodyPr>
            <a:normAutofit/>
          </a:bodyPr>
          <a:lstStyle/>
          <a:p>
            <a:pPr algn="l"/>
            <a:endParaRPr lang="zh-TW" altLang="en-US" sz="24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TW" sz="24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TW" sz="24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TW" sz="28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找到</a:t>
            </a:r>
            <a:r>
              <a:rPr lang="zh-TW" altLang="en-US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對應的</a:t>
            </a:r>
            <a:r>
              <a:rPr lang="en-US" altLang="zh-TW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Java Class</a:t>
            </a:r>
            <a:r>
              <a:rPr lang="zh-TW" altLang="en-US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，使用</a:t>
            </a:r>
            <a:r>
              <a:rPr lang="en-US" altLang="zh-TW" sz="2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Decompiler</a:t>
            </a:r>
            <a:r>
              <a:rPr lang="zh-TW" altLang="en-US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還原回</a:t>
            </a:r>
            <a:r>
              <a:rPr lang="en-US" altLang="zh-TW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Java</a:t>
            </a:r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程式碼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確認是判斷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signature</a:t>
            </a:r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的重要程式碼，嘗試讓</a:t>
            </a:r>
            <a:r>
              <a:rPr lang="en-US" altLang="zh-TW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if (xxx) </a:t>
            </a:r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判斷失效</a:t>
            </a:r>
            <a:endParaRPr lang="en-US" altLang="zh-TW" sz="28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逐一</a:t>
            </a:r>
            <a:r>
              <a:rPr lang="zh-TW" altLang="en-US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搜尋直到清除</a:t>
            </a:r>
            <a:r>
              <a:rPr lang="zh-TW" altLang="en-US" sz="28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乾淨</a:t>
            </a:r>
            <a:endParaRPr lang="en-US" altLang="zh-TW" sz="28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同樣的道理，付費的</a:t>
            </a:r>
            <a:r>
              <a:rPr lang="en-US" altLang="zh-TW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App</a:t>
            </a:r>
            <a:r>
              <a:rPr lang="zh-TW" altLang="en-US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也應該會有「</a:t>
            </a:r>
            <a:r>
              <a:rPr lang="en-US" altLang="zh-TW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if (</a:t>
            </a:r>
            <a:r>
              <a:rPr lang="en-US" altLang="zh-TW" sz="28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isPurchased</a:t>
            </a:r>
            <a:r>
              <a:rPr lang="en-US" altLang="zh-TW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()) {}</a:t>
            </a:r>
            <a:r>
              <a:rPr lang="zh-TW" altLang="en-US" sz="28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」的判斷式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zh-TW" altLang="en-US" sz="24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04" y="1365161"/>
            <a:ext cx="9906212" cy="42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破解概</a:t>
            </a:r>
            <a:r>
              <a:rPr lang="zh-TW" altLang="en-US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念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463" y="2305318"/>
            <a:ext cx="10655073" cy="31640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68463" y="1730423"/>
            <a:ext cx="3404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刪除重要的判斷</a:t>
            </a:r>
            <a:r>
              <a:rPr lang="zh-TW" altLang="en-US" sz="2400" dirty="0" smtClean="0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式</a:t>
            </a:r>
            <a:r>
              <a:rPr lang="en-US" altLang="zh-TW" sz="2400" dirty="0" smtClean="0">
                <a:solidFill>
                  <a:srgbClr val="00000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:</a:t>
            </a:r>
            <a:endParaRPr lang="zh-TW" altLang="en-US" sz="24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9600" y="55222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15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7030A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Java to </a:t>
            </a:r>
            <a:r>
              <a:rPr lang="en-US" altLang="zh-TW" sz="5400" dirty="0" err="1" smtClean="0">
                <a:solidFill>
                  <a:srgbClr val="7030A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dex</a:t>
            </a:r>
            <a:endParaRPr lang="zh-TW" altLang="en-US" sz="5400" dirty="0">
              <a:solidFill>
                <a:srgbClr val="7030A0"/>
              </a:solidFill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42" y="2565478"/>
            <a:ext cx="5880100" cy="2768600"/>
          </a:xfrm>
        </p:spPr>
      </p:pic>
    </p:spTree>
    <p:extLst>
      <p:ext uri="{BB962C8B-B14F-4D97-AF65-F5344CB8AC3E}">
        <p14:creationId xmlns:p14="http://schemas.microsoft.com/office/powerpoint/2010/main" val="17746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反組譯解說</a:t>
            </a:r>
            <a:endParaRPr lang="zh-TW" altLang="en-US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6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反組譯後結構</a:t>
            </a:r>
            <a:endParaRPr lang="zh-TW" altLang="en-US" dirty="0">
              <a:solidFill>
                <a:srgbClr val="7030A0"/>
              </a:solidFill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343" y="2280145"/>
            <a:ext cx="6285714" cy="21714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43343" y="445157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最</a:t>
            </a:r>
            <a:r>
              <a:rPr lang="zh-TW" altLang="en-US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重要的部份：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smali</a:t>
            </a:r>
            <a:r>
              <a:rPr lang="en-US" altLang="zh-TW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</a:t>
            </a:r>
            <a:r>
              <a:rPr lang="zh-TW" altLang="en-US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所有</a:t>
            </a:r>
            <a:r>
              <a:rPr lang="en-US" altLang="zh-TW" sz="3200" dirty="0" err="1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ByteCode</a:t>
            </a:r>
            <a:r>
              <a:rPr lang="zh-TW" altLang="en-US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檔案</a:t>
            </a:r>
            <a:r>
              <a:rPr lang="en-US" altLang="zh-TW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res </a:t>
            </a:r>
            <a:r>
              <a:rPr lang="en-US" altLang="zh-TW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</a:t>
            </a:r>
            <a:r>
              <a:rPr lang="zh-TW" altLang="en-US" sz="32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資源檔</a:t>
            </a:r>
            <a:r>
              <a:rPr lang="en-US" altLang="zh-TW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2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dist</a:t>
            </a:r>
            <a:r>
              <a:rPr lang="en-US" altLang="zh-TW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</a:t>
            </a:r>
            <a:r>
              <a:rPr lang="zh-TW" altLang="en-US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重新編譯後</a:t>
            </a:r>
            <a:r>
              <a:rPr lang="en-US" altLang="zh-TW" sz="32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)</a:t>
            </a:r>
            <a:endParaRPr lang="en-US" altLang="zh-TW" sz="32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23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66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Android </a:t>
            </a:r>
            <a:r>
              <a:rPr lang="zh-TW" altLang="en-US" dirty="0">
                <a:solidFill>
                  <a:srgbClr val="FF0066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反</a:t>
            </a:r>
            <a:r>
              <a:rPr lang="zh-TW" altLang="en-US" dirty="0" smtClean="0">
                <a:solidFill>
                  <a:srgbClr val="FF0066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組譯工具</a:t>
            </a:r>
            <a:endParaRPr lang="zh-TW" altLang="en-US" dirty="0">
              <a:solidFill>
                <a:srgbClr val="FF0066"/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55573" y="2084851"/>
            <a:ext cx="9793088" cy="4137324"/>
          </a:xfrm>
        </p:spPr>
        <p:txBody>
          <a:bodyPr>
            <a:noAutofit/>
          </a:bodyPr>
          <a:lstStyle/>
          <a:p>
            <a:pPr marL="609585" indent="-609585" algn="l">
              <a:buFont typeface="Wingdings" panose="05000000000000000000" pitchFamily="2" charset="2"/>
              <a:buChar char="n"/>
            </a:pPr>
            <a:r>
              <a:rPr lang="en-US" altLang="zh-TW" dirty="0" err="1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Apktool</a:t>
            </a:r>
            <a:endParaRPr lang="zh-TW" altLang="en-US" dirty="0"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  <a:p>
            <a:pPr marL="609585" indent="-609585" algn="l">
              <a:buFont typeface="Wingdings" panose="05000000000000000000" pitchFamily="2" charset="2"/>
              <a:buChar char="n"/>
            </a:pPr>
            <a:r>
              <a:rPr lang="en-US" altLang="zh-TW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Dex2jar</a:t>
            </a:r>
          </a:p>
          <a:p>
            <a:pPr marL="609585" indent="-609585" algn="l">
              <a:buFont typeface="Wingdings" panose="05000000000000000000" pitchFamily="2" charset="2"/>
              <a:buChar char="n"/>
            </a:pPr>
            <a:r>
              <a:rPr lang="en-US" altLang="zh-TW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DJ-</a:t>
            </a:r>
            <a:r>
              <a:rPr lang="en-US" altLang="zh-TW" dirty="0" err="1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Decompiler</a:t>
            </a:r>
            <a:r>
              <a:rPr lang="en-US" altLang="zh-TW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+ JD-GUI</a:t>
            </a:r>
          </a:p>
          <a:p>
            <a:pPr marL="609585" indent="-609585" algn="l">
              <a:buFont typeface="Wingdings" panose="05000000000000000000" pitchFamily="2" charset="2"/>
              <a:buChar char="n"/>
            </a:pPr>
            <a:r>
              <a:rPr lang="en-US" altLang="zh-TW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Eclipse</a:t>
            </a:r>
            <a:r>
              <a:rPr lang="zh-TW" altLang="en-US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（幫助你產生要注入的程式碼）</a:t>
            </a:r>
          </a:p>
          <a:p>
            <a:pPr marL="609585" indent="-609585" algn="l">
              <a:buFont typeface="Wingdings" panose="05000000000000000000" pitchFamily="2" charset="2"/>
              <a:buChar char="n"/>
            </a:pPr>
            <a:r>
              <a:rPr lang="en-US" altLang="zh-TW" dirty="0" smtClean="0">
                <a:latin typeface="華康儷粗圓" panose="020F0709000000000000" pitchFamily="49" charset="-120"/>
                <a:ea typeface="華康儷粗圓" panose="020F0709000000000000" pitchFamily="49" charset="-120"/>
              </a:rPr>
              <a:t>Notepad</a:t>
            </a:r>
            <a:r>
              <a:rPr lang="en-US" altLang="zh-TW" dirty="0">
                <a:latin typeface="華康儷粗圓" panose="020F0709000000000000" pitchFamily="49" charset="-120"/>
                <a:ea typeface="華康儷粗圓" panose="020F0709000000000000" pitchFamily="49" charset="-120"/>
              </a:rPr>
              <a:t>++</a:t>
            </a:r>
          </a:p>
          <a:p>
            <a:pPr marL="609585" indent="-609585" algn="l">
              <a:buFont typeface="Wingdings" panose="05000000000000000000" pitchFamily="2" charset="2"/>
              <a:buChar char="n"/>
            </a:pPr>
            <a:endParaRPr lang="en-US" altLang="zh-TW" dirty="0" smtClean="0"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  <a:p>
            <a:pPr marL="609585" indent="-609585" algn="l">
              <a:buFont typeface="Wingdings" panose="05000000000000000000" pitchFamily="2" charset="2"/>
              <a:buChar char="n"/>
            </a:pPr>
            <a:endParaRPr lang="zh-TW" altLang="en-US" dirty="0"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35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66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Android</a:t>
            </a:r>
            <a:r>
              <a:rPr lang="zh-TW" altLang="en-US" dirty="0" smtClean="0">
                <a:solidFill>
                  <a:srgbClr val="FF0066"/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 反編譯步驟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1.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使用</a:t>
            </a:r>
            <a:r>
              <a:rPr lang="en-US" altLang="zh-TW" sz="3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apktool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將</a:t>
            </a:r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app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轉成</a:t>
            </a:r>
            <a:r>
              <a:rPr lang="en-US" altLang="zh-TW" sz="3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smali</a:t>
            </a:r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 code(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難看</a:t>
            </a:r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)</a:t>
            </a:r>
            <a:endParaRPr lang="en-US" altLang="zh-TW" sz="36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2.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將</a:t>
            </a:r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app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轉成</a:t>
            </a:r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zip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檔，將其中</a:t>
            </a:r>
            <a:r>
              <a:rPr lang="en-US" altLang="zh-TW" sz="3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classes.dex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取出</a:t>
            </a:r>
            <a:endParaRPr lang="en-US" altLang="zh-TW" sz="36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3.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使用</a:t>
            </a:r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dex2jar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，將</a:t>
            </a:r>
            <a:r>
              <a:rPr lang="en-US" altLang="zh-TW" sz="3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classes.dex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轉成</a:t>
            </a:r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jar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檔</a:t>
            </a:r>
            <a:endParaRPr lang="en-US" altLang="zh-TW" sz="36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4.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使用</a:t>
            </a:r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JD-GUI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將</a:t>
            </a:r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JAR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檔打開讀</a:t>
            </a:r>
            <a:r>
              <a:rPr lang="en-US" altLang="zh-TW" sz="3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Javacode</a:t>
            </a:r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(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易讀</a:t>
            </a:r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)</a:t>
            </a:r>
          </a:p>
          <a:p>
            <a:pPr algn="l"/>
            <a:r>
              <a:rPr lang="en-US" altLang="zh-TW" sz="36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5</a:t>
            </a:r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.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在 </a:t>
            </a:r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smali code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中作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修改</a:t>
            </a:r>
            <a:endParaRPr lang="en-US" altLang="zh-TW" sz="36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6.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使用</a:t>
            </a:r>
            <a:r>
              <a:rPr lang="en-US" altLang="zh-TW" sz="3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apktool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將改好的文件包成</a:t>
            </a:r>
            <a:r>
              <a:rPr lang="en-US" altLang="zh-TW" sz="3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apk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檔</a:t>
            </a:r>
            <a:endParaRPr lang="en-US" altLang="zh-TW" sz="3600" dirty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  <a:p>
            <a:pPr algn="l"/>
            <a:r>
              <a:rPr lang="en-US" altLang="zh-TW" sz="3600" dirty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7</a:t>
            </a:r>
            <a:r>
              <a:rPr lang="en-US" altLang="zh-TW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.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將</a:t>
            </a:r>
            <a:r>
              <a:rPr lang="en-US" altLang="zh-TW" sz="3600" dirty="0" err="1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apk</a:t>
            </a:r>
            <a:r>
              <a:rPr lang="zh-TW" altLang="en-US" sz="3600" dirty="0" smtClean="0">
                <a:latin typeface="華康儷粗黑(P)" panose="020B0700000000000000" pitchFamily="34" charset="-120"/>
                <a:ea typeface="華康儷粗黑(P)" panose="020B0700000000000000" pitchFamily="34" charset="-120"/>
              </a:rPr>
              <a:t>簽名即可成功執行</a:t>
            </a:r>
            <a:endParaRPr lang="en-US" altLang="zh-TW" sz="3600" dirty="0" smtClean="0"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05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</Template>
  <TotalTime>1864</TotalTime>
  <Words>1137</Words>
  <Application>Microsoft Office PowerPoint</Application>
  <PresentationFormat>寬螢幕</PresentationFormat>
  <Paragraphs>253</Paragraphs>
  <Slides>44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44</vt:i4>
      </vt:variant>
    </vt:vector>
  </HeadingPairs>
  <TitlesOfParts>
    <vt:vector size="55" baseType="lpstr">
      <vt:lpstr>Adobe Gothic Std B</vt:lpstr>
      <vt:lpstr>Hiragino Sans GB</vt:lpstr>
      <vt:lpstr>Microsoft JhengHei UI</vt:lpstr>
      <vt:lpstr>華康儷粗黑(P)</vt:lpstr>
      <vt:lpstr>華康儷粗圓</vt:lpstr>
      <vt:lpstr>新細明體</vt:lpstr>
      <vt:lpstr>Arial</vt:lpstr>
      <vt:lpstr>Calibri</vt:lpstr>
      <vt:lpstr>Wingdings</vt:lpstr>
      <vt:lpstr>教學</vt:lpstr>
      <vt:lpstr>Office 佈景主題</vt:lpstr>
      <vt:lpstr>OUTLINE</vt:lpstr>
      <vt:lpstr>Android App Development Flow</vt:lpstr>
      <vt:lpstr>Dalvik </vt:lpstr>
      <vt:lpstr>Dalvik虛擬器 與 Java虛擬器 分別</vt:lpstr>
      <vt:lpstr>Java to dex</vt:lpstr>
      <vt:lpstr>反組譯解說</vt:lpstr>
      <vt:lpstr>反組譯後結構</vt:lpstr>
      <vt:lpstr>Android 反組譯工具</vt:lpstr>
      <vt:lpstr>Android 反編譯步驟</vt:lpstr>
      <vt:lpstr>(注意事項)</vt:lpstr>
      <vt:lpstr>實例解說</vt:lpstr>
      <vt:lpstr>實例(Youbike)</vt:lpstr>
      <vt:lpstr>實例(Youbike)</vt:lpstr>
      <vt:lpstr>實例(Youbike)</vt:lpstr>
      <vt:lpstr>實例(Youbike)</vt:lpstr>
      <vt:lpstr>實例(Youbike)</vt:lpstr>
      <vt:lpstr>實例(Youbike)</vt:lpstr>
      <vt:lpstr>實例(Youbike)</vt:lpstr>
      <vt:lpstr>實例(Youbike)</vt:lpstr>
      <vt:lpstr>實例(Youbike)</vt:lpstr>
      <vt:lpstr>實例(Youbike)</vt:lpstr>
      <vt:lpstr>實例(Youbike)</vt:lpstr>
      <vt:lpstr>實例(Youbike)</vt:lpstr>
      <vt:lpstr>簽名詳細解說</vt:lpstr>
      <vt:lpstr>簽名疑問</vt:lpstr>
      <vt:lpstr>簽名工具</vt:lpstr>
      <vt:lpstr>指令解說</vt:lpstr>
      <vt:lpstr>指令解說</vt:lpstr>
      <vt:lpstr>DalvikByteCode</vt:lpstr>
      <vt:lpstr>DalvikByteCode</vt:lpstr>
      <vt:lpstr>DalvikByteCode</vt:lpstr>
      <vt:lpstr>DalvikByteCode</vt:lpstr>
      <vt:lpstr>DalvikByteCode</vt:lpstr>
      <vt:lpstr>DalvikByteCode</vt:lpstr>
      <vt:lpstr>DalvikByteCode</vt:lpstr>
      <vt:lpstr>DalvikByteCode</vt:lpstr>
      <vt:lpstr>DalvikByteCode</vt:lpstr>
      <vt:lpstr>DalvikByteCode</vt:lpstr>
      <vt:lpstr>DalvikByteCode</vt:lpstr>
      <vt:lpstr>DalvikByteCode</vt:lpstr>
      <vt:lpstr>破解概念</vt:lpstr>
      <vt:lpstr>破解概念</vt:lpstr>
      <vt:lpstr>破解概念</vt:lpstr>
      <vt:lpstr>破解概念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App Development Flow</dc:title>
  <dc:creator>劉子淵</dc:creator>
  <cp:lastModifiedBy>劉子淵</cp:lastModifiedBy>
  <cp:revision>53</cp:revision>
  <dcterms:created xsi:type="dcterms:W3CDTF">2015-10-05T05:43:53Z</dcterms:created>
  <dcterms:modified xsi:type="dcterms:W3CDTF">2015-10-12T05:11:23Z</dcterms:modified>
</cp:coreProperties>
</file>